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343" r:id="rId5"/>
    <p:sldId id="361" r:id="rId6"/>
    <p:sldId id="350" r:id="rId7"/>
    <p:sldId id="354" r:id="rId8"/>
    <p:sldId id="355" r:id="rId9"/>
    <p:sldId id="356" r:id="rId10"/>
    <p:sldId id="353" r:id="rId11"/>
    <p:sldId id="358" r:id="rId12"/>
    <p:sldId id="360" r:id="rId13"/>
    <p:sldId id="359" r:id="rId14"/>
    <p:sldId id="352" r:id="rId15"/>
  </p:sldIdLst>
  <p:sldSz cx="9144000" cy="5143500" type="screen16x9"/>
  <p:notesSz cx="6735763" cy="98663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mil Maćkowski" initials="KM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6FA"/>
    <a:srgbClr val="9966FF"/>
    <a:srgbClr val="00377B"/>
    <a:srgbClr val="009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06" autoAdjust="0"/>
  </p:normalViewPr>
  <p:slideViewPr>
    <p:cSldViewPr snapToGrid="0">
      <p:cViewPr varScale="1">
        <p:scale>
          <a:sx n="109" d="100"/>
          <a:sy n="109" d="100"/>
        </p:scale>
        <p:origin x="63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3316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6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r">
              <a:defRPr sz="1200"/>
            </a:lvl1pPr>
          </a:lstStyle>
          <a:p>
            <a:fld id="{968A781D-CB0B-4C0D-A09F-1FEF91B2FC24}" type="datetimeFigureOut">
              <a:rPr lang="pl-PL" smtClean="0"/>
              <a:t>18.03.2026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371286"/>
            <a:ext cx="2918830" cy="493316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6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r">
              <a:defRPr sz="1200"/>
            </a:lvl1pPr>
          </a:lstStyle>
          <a:p>
            <a:fld id="{6E3F568F-2281-4D04-B6A2-33E48E10C6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8571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3316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6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r">
              <a:defRPr sz="1200"/>
            </a:lvl1pPr>
          </a:lstStyle>
          <a:p>
            <a:fld id="{9E9AC8B5-1BBA-44C7-8420-F7892816BF01}" type="datetimeFigureOut">
              <a:rPr lang="pl-PL" smtClean="0"/>
              <a:t>18.03.2026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41363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56" tIns="45528" rIns="91056" bIns="4552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1056" tIns="45528" rIns="91056" bIns="45528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3316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6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r">
              <a:defRPr sz="1200"/>
            </a:lvl1pPr>
          </a:lstStyle>
          <a:p>
            <a:fld id="{B4B3CB9B-EDE9-44FF-9F1C-A83D3553CB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10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2EEC9-AC97-4BD1-A0C6-2B6053C8327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53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79511" y="3262580"/>
            <a:ext cx="8788923" cy="11289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pl-PL"/>
              <a:t>Tytuł prezentacji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66752" y="4495888"/>
            <a:ext cx="8808997" cy="593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Autor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65" y="893464"/>
            <a:ext cx="1621047" cy="11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58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1" y="188640"/>
            <a:ext cx="2423253" cy="726976"/>
          </a:xfrm>
          <a:prstGeom prst="rect">
            <a:avLst/>
          </a:prstGeom>
        </p:spPr>
      </p:pic>
      <p:sp>
        <p:nvSpPr>
          <p:cNvPr id="7" name="pole tekstowe 6"/>
          <p:cNvSpPr txBox="1"/>
          <p:nvPr userDrawn="1"/>
        </p:nvSpPr>
        <p:spPr>
          <a:xfrm>
            <a:off x="2915816" y="33265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00377B"/>
                    </a:gs>
                    <a:gs pos="100000">
                      <a:srgbClr val="009EDB">
                        <a:shade val="3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Centrum Operacyjne Ochrony Przeciwpowodziowej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00377B"/>
                  </a:gs>
                  <a:gs pos="100000">
                    <a:srgbClr val="009EDB">
                      <a:shade val="3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6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kład niestandardowy">
    <p:bg>
      <p:bgPr>
        <a:gradFill flip="none" rotWithShape="1">
          <a:gsLst>
            <a:gs pos="0">
              <a:schemeClr val="bg2">
                <a:lumMod val="10000"/>
              </a:schemeClr>
            </a:gs>
            <a:gs pos="100000">
              <a:srgbClr val="00206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" y="188416"/>
            <a:ext cx="2424000" cy="727200"/>
          </a:xfrm>
          <a:prstGeom prst="rect">
            <a:avLst/>
          </a:prstGeom>
        </p:spPr>
      </p:pic>
      <p:sp>
        <p:nvSpPr>
          <p:cNvPr id="7" name="pole tekstowe 6"/>
          <p:cNvSpPr txBox="1"/>
          <p:nvPr userDrawn="1"/>
        </p:nvSpPr>
        <p:spPr>
          <a:xfrm>
            <a:off x="2915816" y="33265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Centrum Operacyjne Ochrony Przeciwpowodziowej</a:t>
            </a:r>
            <a:endParaRPr kumimoji="0" lang="en-US" sz="1800" b="0" i="0" u="none" strike="noStrike" kern="120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98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8"/>
          <p:cNvSpPr>
            <a:spLocks noGrp="1"/>
          </p:cNvSpPr>
          <p:nvPr>
            <p:ph type="body" sz="quarter" idx="14" hasCustomPrompt="1"/>
          </p:nvPr>
        </p:nvSpPr>
        <p:spPr>
          <a:xfrm>
            <a:off x="5580066" y="836084"/>
            <a:ext cx="3096393" cy="57573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rgbClr val="00B0F0"/>
                </a:solidFill>
              </a:defRPr>
            </a:lvl1pPr>
          </a:lstStyle>
          <a:p>
            <a:pPr lvl="0"/>
            <a:r>
              <a:rPr lang="pl-PL"/>
              <a:t>Podtytuł</a:t>
            </a: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1" y="188640"/>
            <a:ext cx="2423253" cy="726976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2627784" y="274641"/>
            <a:ext cx="6059016" cy="562073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800" baseline="0">
                <a:solidFill>
                  <a:srgbClr val="0070C0"/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 userDrawn="1"/>
        </p:nvSpPr>
        <p:spPr>
          <a:xfrm>
            <a:off x="0" y="383056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algn="ctr">
              <a:spcBef>
                <a:spcPts val="0"/>
              </a:spcBef>
            </a:pPr>
            <a:r>
              <a:rPr lang="pl-PL" sz="1600" b="1" cap="none" spc="50" noProof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ul. Norwida </a:t>
            </a:r>
            <a:r>
              <a:rPr lang="en-US" sz="1600" b="1" cap="none" spc="50" noProof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34, 50-950 Wroc</a:t>
            </a:r>
            <a:r>
              <a:rPr lang="pl-PL" sz="1600" b="1" cap="none" spc="50" noProof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ł</a:t>
            </a:r>
            <a:r>
              <a:rPr lang="en-US" sz="1600" b="1" cap="none" spc="50" noProof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aw</a:t>
            </a:r>
          </a:p>
          <a:p>
            <a:pPr marL="0" algn="ctr">
              <a:spcBef>
                <a:spcPts val="0"/>
              </a:spcBef>
            </a:pPr>
            <a:r>
              <a:rPr lang="en-US" sz="1600" b="1" cap="none" spc="50" noProof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tel. 71-3</a:t>
            </a:r>
            <a:r>
              <a:rPr lang="pl-PL" sz="1600" b="1" cap="none" spc="50" noProof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2-80-587</a:t>
            </a:r>
            <a:r>
              <a:rPr lang="en-US" sz="1600" b="1" cap="none" spc="50" noProof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fax 71-32-82-221</a:t>
            </a:r>
          </a:p>
          <a:p>
            <a:pPr marL="0" algn="ctr">
              <a:spcBef>
                <a:spcPts val="0"/>
              </a:spcBef>
            </a:pPr>
            <a:r>
              <a:rPr lang="en-US" sz="1600" b="1" cap="none" spc="50" noProof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www.wroclaw.rzgw.gov.pl</a:t>
            </a:r>
          </a:p>
          <a:p>
            <a:pPr marL="0" algn="ctr">
              <a:spcBef>
                <a:spcPts val="0"/>
              </a:spcBef>
            </a:pPr>
            <a:r>
              <a:rPr lang="pl-PL" sz="1600" b="1" cap="none" spc="50" noProof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e-mail: co.wroclaw@wody</a:t>
            </a:r>
            <a:r>
              <a:rPr lang="en-US" sz="1600" b="1" cap="none" spc="50" noProof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.gov.pl</a:t>
            </a:r>
          </a:p>
        </p:txBody>
      </p:sp>
      <p:sp>
        <p:nvSpPr>
          <p:cNvPr id="12" name="pole tekstowe 11"/>
          <p:cNvSpPr txBox="1"/>
          <p:nvPr userDrawn="1"/>
        </p:nvSpPr>
        <p:spPr>
          <a:xfrm>
            <a:off x="0" y="1111622"/>
            <a:ext cx="9144000" cy="1261884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20000"/>
                </a:schemeClr>
              </a:gs>
              <a:gs pos="50000">
                <a:schemeClr val="bg1">
                  <a:alpha val="60000"/>
                </a:schemeClr>
              </a:gs>
            </a:gsLst>
            <a:lin ang="16200000" scaled="1"/>
          </a:grad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pl-PL" sz="3800" b="1" cap="none" spc="150" noProof="0">
                <a:ln w="15875" cap="rnd">
                  <a:solidFill>
                    <a:srgbClr val="00B6DA"/>
                  </a:solidFill>
                  <a:round/>
                </a:ln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41000">
                      <a:schemeClr val="accent4"/>
                    </a:gs>
                    <a:gs pos="100000">
                      <a:schemeClr val="bg1"/>
                    </a:gs>
                    <a:gs pos="42000">
                      <a:schemeClr val="bg2">
                        <a:lumMod val="50000"/>
                      </a:schemeClr>
                    </a:gs>
                  </a:gsLst>
                  <a:lin ang="16200000" scaled="1"/>
                </a:gra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Centrum Operacyjne Ochrony Przeciwpowodziowej </a:t>
            </a:r>
            <a:r>
              <a:rPr lang="pl-PL" sz="3500" b="1" cap="none" spc="150" noProof="0">
                <a:ln w="15875" cap="rnd">
                  <a:solidFill>
                    <a:srgbClr val="00B6DA"/>
                  </a:solidFill>
                  <a:round/>
                </a:ln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41000">
                      <a:schemeClr val="accent4"/>
                    </a:gs>
                    <a:gs pos="100000">
                      <a:schemeClr val="bg1"/>
                    </a:gs>
                    <a:gs pos="42000">
                      <a:schemeClr val="bg2">
                        <a:lumMod val="50000"/>
                      </a:schemeClr>
                    </a:gs>
                  </a:gsLst>
                  <a:lin ang="16200000" scaled="1"/>
                </a:gra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RZGW we Wrocławiu </a:t>
            </a:r>
            <a:endParaRPr lang="en-US" sz="3500" b="1" cap="none" spc="150" noProof="0">
              <a:ln w="15875" cap="rnd">
                <a:solidFill>
                  <a:srgbClr val="00B6DA"/>
                </a:solidFill>
                <a:round/>
              </a:ln>
              <a:gradFill>
                <a:gsLst>
                  <a:gs pos="0">
                    <a:schemeClr val="accent4">
                      <a:lumMod val="50000"/>
                    </a:schemeClr>
                  </a:gs>
                  <a:gs pos="41000">
                    <a:schemeClr val="accent4"/>
                  </a:gs>
                  <a:gs pos="100000">
                    <a:schemeClr val="bg1"/>
                  </a:gs>
                  <a:gs pos="42000">
                    <a:schemeClr val="bg2">
                      <a:lumMod val="50000"/>
                    </a:schemeClr>
                  </a:gs>
                </a:gsLst>
                <a:lin ang="16200000" scaled="1"/>
              </a:gra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1" y="181744"/>
            <a:ext cx="2423253" cy="7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3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/>
          <p:cNvSpPr txBox="1"/>
          <p:nvPr userDrawn="1"/>
        </p:nvSpPr>
        <p:spPr>
          <a:xfrm>
            <a:off x="0" y="148711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2700" h="6350"/>
            </a:sp3d>
          </a:bodyPr>
          <a:lstStyle/>
          <a:p>
            <a:pPr algn="ctr"/>
            <a:r>
              <a:rPr lang="pl-PL" sz="3200" b="1" cap="none" spc="-150" noProof="0">
                <a:ln>
                  <a:noFill/>
                </a:ln>
                <a:gradFill>
                  <a:gsLst>
                    <a:gs pos="0">
                      <a:srgbClr val="E58100"/>
                    </a:gs>
                    <a:gs pos="100000">
                      <a:srgbClr val="FBD000"/>
                    </a:gs>
                  </a:gsLst>
                  <a:lin ang="16200000" scaled="1"/>
                </a:gra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Serdecznie dziękuję za uwagę</a:t>
            </a:r>
            <a:endParaRPr lang="en-US" sz="3200" b="1" cap="none" spc="-150" noProof="0">
              <a:ln>
                <a:noFill/>
              </a:ln>
              <a:gradFill>
                <a:gsLst>
                  <a:gs pos="0">
                    <a:srgbClr val="E58100"/>
                  </a:gs>
                  <a:gs pos="100000">
                    <a:srgbClr val="FBD000"/>
                  </a:gs>
                </a:gsLst>
                <a:lin ang="16200000" scaled="1"/>
              </a:gra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pole tekstowe 17"/>
          <p:cNvSpPr txBox="1"/>
          <p:nvPr userDrawn="1"/>
        </p:nvSpPr>
        <p:spPr>
          <a:xfrm>
            <a:off x="0" y="219990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6400" b="1" cap="none" spc="150" noProof="0">
                <a:ln w="11430"/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Monika </a:t>
            </a:r>
            <a:r>
              <a:rPr lang="pl-PL" sz="6400" b="1" cap="none" spc="150" noProof="0">
                <a:ln w="11430"/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Mesjasz</a:t>
            </a:r>
            <a:endParaRPr lang="en-US" sz="6400" b="1" cap="none" spc="150" noProof="0">
              <a:ln w="11430"/>
              <a:gradFill>
                <a:gsLst>
                  <a:gs pos="0">
                    <a:srgbClr val="7FE0F8"/>
                  </a:gs>
                  <a:gs pos="100000">
                    <a:srgbClr val="CEF8FF"/>
                  </a:gs>
                </a:gsLst>
                <a:lin ang="16200000" scaled="1"/>
              </a:gra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pole tekstowe 18"/>
          <p:cNvSpPr txBox="1"/>
          <p:nvPr userDrawn="1"/>
        </p:nvSpPr>
        <p:spPr>
          <a:xfrm>
            <a:off x="0" y="316458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Kierownik Centrum Operacyjnego Ochrony</a:t>
            </a:r>
            <a:r>
              <a:rPr lang="pl-PL" sz="2200" b="0" cap="none" spc="0" baseline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Przeciwpowodziowej</a:t>
            </a:r>
            <a:endParaRPr lang="pl-PL" sz="2200" b="0" cap="none" spc="0" noProof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pole tekstowe 19"/>
          <p:cNvSpPr txBox="1"/>
          <p:nvPr userDrawn="1"/>
        </p:nvSpPr>
        <p:spPr>
          <a:xfrm>
            <a:off x="0" y="3697213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2700" h="6350"/>
            </a:sp3d>
          </a:bodyPr>
          <a:lstStyle/>
          <a:p>
            <a:pPr marL="0" algn="ctr">
              <a:spcBef>
                <a:spcPts val="0"/>
              </a:spcBef>
            </a:pPr>
            <a:r>
              <a:rPr lang="en-US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ul. Norwida 34, 50-950 Wroc</a:t>
            </a:r>
            <a:r>
              <a:rPr lang="pl-PL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ł</a:t>
            </a:r>
            <a:r>
              <a:rPr lang="en-US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aw</a:t>
            </a:r>
          </a:p>
          <a:p>
            <a:pPr marL="0" algn="ctr">
              <a:spcBef>
                <a:spcPts val="0"/>
              </a:spcBef>
            </a:pPr>
            <a:r>
              <a:rPr lang="en-US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tel. 71-33-78-822   fax 71-32-82-221</a:t>
            </a:r>
          </a:p>
          <a:p>
            <a:pPr marL="0" algn="ctr">
              <a:spcBef>
                <a:spcPts val="0"/>
              </a:spcBef>
            </a:pPr>
            <a:r>
              <a:rPr lang="en-US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www.wroclaw.rzgw.gov.pl</a:t>
            </a:r>
          </a:p>
          <a:p>
            <a:pPr marL="0" algn="ctr">
              <a:spcBef>
                <a:spcPts val="0"/>
              </a:spcBef>
            </a:pPr>
            <a:r>
              <a:rPr lang="en-US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e-mail: </a:t>
            </a:r>
            <a:r>
              <a:rPr lang="en-US" sz="1600" b="1" noProof="0" err="1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monika</a:t>
            </a:r>
            <a:r>
              <a:rPr lang="en-US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.</a:t>
            </a:r>
            <a:r>
              <a:rPr lang="pl-PL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mesjasz</a:t>
            </a:r>
            <a:r>
              <a:rPr lang="en-US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@w</a:t>
            </a:r>
            <a:r>
              <a:rPr lang="pl-PL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ody</a:t>
            </a:r>
            <a:r>
              <a:rPr lang="en-US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.gov.pl</a:t>
            </a:r>
          </a:p>
          <a:p>
            <a:pPr marL="0" algn="ctr">
              <a:spcBef>
                <a:spcPts val="0"/>
              </a:spcBef>
            </a:pPr>
            <a:r>
              <a:rPr lang="en-US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c</a:t>
            </a:r>
            <a:r>
              <a:rPr lang="pl-PL" sz="1600" b="1" noProof="0" err="1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o.wroclaw</a:t>
            </a:r>
            <a:r>
              <a:rPr lang="en-US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@</a:t>
            </a:r>
            <a:r>
              <a:rPr lang="pl-PL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wody</a:t>
            </a:r>
            <a:r>
              <a:rPr lang="en-US" sz="1600" b="1" noProof="0"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38100" dist="63500" dir="2700000" algn="tl" rotWithShape="0">
                    <a:prstClr val="black">
                      <a:alpha val="90000"/>
                    </a:prstClr>
                  </a:outerShdw>
                </a:effectLst>
              </a:rPr>
              <a:t>.gov.pl</a:t>
            </a:r>
          </a:p>
        </p:txBody>
      </p:sp>
      <p:pic>
        <p:nvPicPr>
          <p:cNvPr id="21" name="Obraz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011363" cy="90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06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 userDrawn="1"/>
        </p:nvSpPr>
        <p:spPr>
          <a:xfrm>
            <a:off x="0" y="21168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2400" b="1" cap="none" spc="0" noProof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Kierownik</a:t>
            </a:r>
            <a:r>
              <a:rPr lang="pl-PL" sz="2400" b="1" cap="none" spc="0" baseline="0" noProof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2400" b="1" cap="none" spc="0" noProof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Centrum Operacyjnego Ochrony Przeciwpowodziowej</a:t>
            </a:r>
          </a:p>
        </p:txBody>
      </p:sp>
      <p:sp>
        <p:nvSpPr>
          <p:cNvPr id="10" name="pole tekstowe 9"/>
          <p:cNvSpPr txBox="1"/>
          <p:nvPr userDrawn="1"/>
        </p:nvSpPr>
        <p:spPr>
          <a:xfrm>
            <a:off x="0" y="3830563"/>
            <a:ext cx="9144000" cy="1354217"/>
          </a:xfrm>
          <a:prstGeom prst="rect">
            <a:avLst/>
          </a:prstGeom>
          <a:gradFill>
            <a:gsLst>
              <a:gs pos="50400">
                <a:srgbClr val="0070C0">
                  <a:alpha val="50000"/>
                </a:srgbClr>
              </a:gs>
              <a:gs pos="0">
                <a:srgbClr val="0070C0">
                  <a:alpha val="20000"/>
                </a:srgbClr>
              </a:gs>
              <a:gs pos="100000">
                <a:srgbClr val="0070C0">
                  <a:alpha val="20000"/>
                </a:srgb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marL="0" algn="ctr">
              <a:spcBef>
                <a:spcPts val="0"/>
              </a:spcBef>
            </a:pPr>
            <a:r>
              <a:rPr lang="en-US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ul. Norwida 34, 50-950 Wroc</a:t>
            </a:r>
            <a:r>
              <a:rPr lang="pl-PL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ł</a:t>
            </a:r>
            <a:r>
              <a:rPr lang="en-US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aw</a:t>
            </a:r>
          </a:p>
          <a:p>
            <a:pPr marL="0" algn="ctr">
              <a:spcBef>
                <a:spcPts val="0"/>
              </a:spcBef>
            </a:pPr>
            <a:r>
              <a:rPr lang="en-US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tel. 71-33-78-822   fax 71-32-82-221</a:t>
            </a:r>
          </a:p>
          <a:p>
            <a:pPr marL="0" algn="ctr">
              <a:spcBef>
                <a:spcPts val="0"/>
              </a:spcBef>
            </a:pPr>
            <a:r>
              <a:rPr lang="en-US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www.wroclaw.rzgw.gov.pl</a:t>
            </a:r>
          </a:p>
          <a:p>
            <a:pPr marL="0" algn="ctr">
              <a:spcBef>
                <a:spcPts val="0"/>
              </a:spcBef>
            </a:pPr>
            <a:r>
              <a:rPr lang="en-US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e-mail: </a:t>
            </a:r>
            <a:r>
              <a:rPr lang="en-US" sz="1600" b="0" cap="none" spc="0" noProof="0" err="1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monika</a:t>
            </a:r>
            <a:r>
              <a:rPr lang="en-US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pl-PL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mesjasz</a:t>
            </a:r>
            <a:r>
              <a:rPr lang="en-US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@</a:t>
            </a:r>
            <a:r>
              <a:rPr lang="pl-PL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wody</a:t>
            </a:r>
            <a:r>
              <a:rPr lang="en-US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.gov.pl</a:t>
            </a:r>
          </a:p>
          <a:p>
            <a:pPr marL="0" algn="ctr">
              <a:spcBef>
                <a:spcPts val="0"/>
              </a:spcBef>
            </a:pPr>
            <a:r>
              <a:rPr lang="en-US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</a:t>
            </a:r>
            <a:r>
              <a:rPr lang="pl-PL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en-US" sz="1600" b="0" cap="none" spc="0" noProof="0" err="1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wroclaw</a:t>
            </a:r>
            <a:r>
              <a:rPr lang="pl-PL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@wody</a:t>
            </a:r>
            <a:r>
              <a:rPr lang="en-US" sz="16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.gov.pl</a:t>
            </a:r>
          </a:p>
        </p:txBody>
      </p:sp>
      <p:sp>
        <p:nvSpPr>
          <p:cNvPr id="11" name="pole tekstowe 10"/>
          <p:cNvSpPr txBox="1"/>
          <p:nvPr userDrawn="1"/>
        </p:nvSpPr>
        <p:spPr>
          <a:xfrm>
            <a:off x="0" y="84050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2700" h="6350"/>
            </a:sp3d>
          </a:bodyPr>
          <a:lstStyle/>
          <a:p>
            <a:pPr algn="ctr"/>
            <a:r>
              <a:rPr lang="pl-PL" sz="3200" b="1" cap="none" spc="-150" noProof="0">
                <a:ln>
                  <a:noFill/>
                </a:ln>
                <a:gradFill flip="none" rotWithShape="1">
                  <a:gsLst>
                    <a:gs pos="70000">
                      <a:srgbClr val="E65200"/>
                    </a:gs>
                    <a:gs pos="0">
                      <a:srgbClr val="FC7E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Serdecznie dziękuję za uwagę</a:t>
            </a:r>
            <a:endParaRPr lang="en-US" sz="3200" b="1" cap="none" spc="-150" noProof="0">
              <a:ln>
                <a:noFill/>
              </a:ln>
              <a:gradFill flip="none" rotWithShape="1">
                <a:gsLst>
                  <a:gs pos="70000">
                    <a:srgbClr val="E65200"/>
                  </a:gs>
                  <a:gs pos="0">
                    <a:srgbClr val="FC7E00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pole tekstowe 11"/>
          <p:cNvSpPr txBox="1"/>
          <p:nvPr userDrawn="1"/>
        </p:nvSpPr>
        <p:spPr>
          <a:xfrm>
            <a:off x="0" y="129259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6400" b="1" cap="none" spc="150" noProof="0">
                <a:ln w="15875" cap="rnd">
                  <a:solidFill>
                    <a:srgbClr val="00B6DA"/>
                  </a:solidFill>
                  <a:round/>
                </a:ln>
                <a:gradFill>
                  <a:gsLst>
                    <a:gs pos="0">
                      <a:srgbClr val="00B6DA"/>
                    </a:gs>
                    <a:gs pos="41000">
                      <a:srgbClr val="4DD5F5"/>
                    </a:gs>
                    <a:gs pos="100000">
                      <a:schemeClr val="bg1"/>
                    </a:gs>
                    <a:gs pos="42000">
                      <a:srgbClr val="8BEEFF">
                        <a:alpha val="90000"/>
                      </a:srgbClr>
                    </a:gs>
                  </a:gsLst>
                  <a:lin ang="16200000" scaled="1"/>
                </a:gra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Monika </a:t>
            </a:r>
            <a:r>
              <a:rPr lang="pl-PL" sz="6400" b="1" cap="none" spc="150" noProof="0">
                <a:ln w="15875" cap="rnd">
                  <a:solidFill>
                    <a:srgbClr val="00B6DA"/>
                  </a:solidFill>
                  <a:round/>
                </a:ln>
                <a:gradFill>
                  <a:gsLst>
                    <a:gs pos="0">
                      <a:srgbClr val="00B6DA"/>
                    </a:gs>
                    <a:gs pos="41000">
                      <a:srgbClr val="4DD5F5"/>
                    </a:gs>
                    <a:gs pos="100000">
                      <a:schemeClr val="bg1"/>
                    </a:gs>
                    <a:gs pos="42000">
                      <a:srgbClr val="8BEEFF">
                        <a:alpha val="90000"/>
                      </a:srgbClr>
                    </a:gs>
                  </a:gsLst>
                  <a:lin ang="16200000" scaled="1"/>
                </a:gra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Mesjasz</a:t>
            </a:r>
            <a:endParaRPr lang="en-US" sz="6400" b="1" cap="none" spc="150" noProof="0">
              <a:ln w="15875" cap="rnd">
                <a:solidFill>
                  <a:srgbClr val="00B6DA"/>
                </a:solidFill>
                <a:round/>
              </a:ln>
              <a:gradFill>
                <a:gsLst>
                  <a:gs pos="0">
                    <a:srgbClr val="00B6DA"/>
                  </a:gs>
                  <a:gs pos="41000">
                    <a:srgbClr val="4DD5F5"/>
                  </a:gs>
                  <a:gs pos="100000">
                    <a:schemeClr val="bg1"/>
                  </a:gs>
                  <a:gs pos="42000">
                    <a:srgbClr val="8BEEFF">
                      <a:alpha val="90000"/>
                    </a:srgbClr>
                  </a:gs>
                </a:gsLst>
                <a:lin ang="16200000" scaled="1"/>
              </a:gra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1" y="181744"/>
            <a:ext cx="2423253" cy="7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97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 userDrawn="1"/>
        </p:nvSpPr>
        <p:spPr>
          <a:xfrm>
            <a:off x="0" y="220828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6400" b="1" cap="none" spc="150" noProof="0">
                <a:ln w="11430"/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Monika </a:t>
            </a:r>
            <a:r>
              <a:rPr lang="pl-PL" sz="6400" b="1" cap="none" spc="150" noProof="0">
                <a:ln w="11430"/>
                <a:gradFill>
                  <a:gsLst>
                    <a:gs pos="0">
                      <a:srgbClr val="7FE0F8"/>
                    </a:gs>
                    <a:gs pos="100000">
                      <a:srgbClr val="CEF8FF"/>
                    </a:gs>
                  </a:gsLst>
                  <a:lin ang="16200000" scaled="1"/>
                </a:gra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Mesjasz</a:t>
            </a:r>
            <a:endParaRPr lang="en-US" sz="6400" b="1" cap="none" spc="150" noProof="0">
              <a:ln w="11430"/>
              <a:gradFill>
                <a:gsLst>
                  <a:gs pos="0">
                    <a:srgbClr val="7FE0F8"/>
                  </a:gs>
                  <a:gs pos="100000">
                    <a:srgbClr val="CEF8FF"/>
                  </a:gs>
                </a:gsLst>
                <a:lin ang="16200000" scaled="1"/>
              </a:gra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pole tekstowe 11"/>
          <p:cNvSpPr txBox="1"/>
          <p:nvPr userDrawn="1"/>
        </p:nvSpPr>
        <p:spPr>
          <a:xfrm>
            <a:off x="0" y="307667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0" cap="none" spc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Kierownik Centrum Operacyjnego Ochrony</a:t>
            </a:r>
            <a:r>
              <a:rPr lang="pl-PL" sz="2200" b="0" cap="none" spc="0" baseline="0" noProof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Przeciwpowodziowej</a:t>
            </a:r>
            <a:endParaRPr lang="pl-PL" sz="2200" b="0" cap="none" spc="0" noProof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0" y="3821970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>
              <a:spcBef>
                <a:spcPts val="0"/>
              </a:spcBef>
            </a:pPr>
            <a:r>
              <a:rPr lang="pl-PL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ul. Norwida 34</a:t>
            </a:r>
            <a:r>
              <a:rPr lang="en-US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, 50-950 </a:t>
            </a:r>
            <a:r>
              <a:rPr lang="pl-PL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Wrocław</a:t>
            </a:r>
          </a:p>
          <a:p>
            <a:pPr marL="0" algn="ctr">
              <a:spcBef>
                <a:spcPts val="0"/>
              </a:spcBef>
            </a:pPr>
            <a:r>
              <a:rPr lang="en-US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tel. 71-33-78-822   fax 71-32-82-221</a:t>
            </a:r>
          </a:p>
          <a:p>
            <a:pPr marL="0" algn="ctr">
              <a:spcBef>
                <a:spcPts val="0"/>
              </a:spcBef>
            </a:pPr>
            <a:r>
              <a:rPr lang="en-US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www.wroclaw.rzgw.gov.pl</a:t>
            </a:r>
          </a:p>
          <a:p>
            <a:pPr marL="0" algn="ctr">
              <a:spcBef>
                <a:spcPts val="0"/>
              </a:spcBef>
            </a:pPr>
            <a:r>
              <a:rPr lang="en-US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e-mail: </a:t>
            </a:r>
            <a:r>
              <a:rPr lang="en-US" sz="1600" b="1" cap="none" spc="50" noProof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monika</a:t>
            </a:r>
            <a:r>
              <a:rPr lang="en-US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</a:t>
            </a:r>
            <a:r>
              <a:rPr lang="pl-PL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mesjasz</a:t>
            </a:r>
            <a:r>
              <a:rPr lang="en-US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@w</a:t>
            </a:r>
            <a:r>
              <a:rPr lang="pl-PL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ody</a:t>
            </a:r>
            <a:r>
              <a:rPr lang="en-US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</a:t>
            </a:r>
            <a:r>
              <a:rPr lang="pl-PL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</a:t>
            </a:r>
            <a:r>
              <a:rPr lang="en-US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ov.pl</a:t>
            </a:r>
          </a:p>
          <a:p>
            <a:pPr marL="0" algn="ctr">
              <a:spcBef>
                <a:spcPts val="0"/>
              </a:spcBef>
            </a:pPr>
            <a:r>
              <a:rPr lang="en-US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</a:t>
            </a:r>
            <a:r>
              <a:rPr lang="pl-PL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o.wroclaw</a:t>
            </a:r>
            <a:r>
              <a:rPr lang="en-US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@w</a:t>
            </a:r>
            <a:r>
              <a:rPr lang="pl-PL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ody</a:t>
            </a:r>
            <a:r>
              <a:rPr lang="en-US" sz="1600" b="1" cap="none" spc="50" noProof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.gov.pl</a:t>
            </a:r>
          </a:p>
        </p:txBody>
      </p:sp>
      <p:sp>
        <p:nvSpPr>
          <p:cNvPr id="14" name="pole tekstowe 13"/>
          <p:cNvSpPr txBox="1"/>
          <p:nvPr userDrawn="1"/>
        </p:nvSpPr>
        <p:spPr>
          <a:xfrm>
            <a:off x="0" y="134533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2700" h="6350"/>
            </a:sp3d>
          </a:bodyPr>
          <a:lstStyle/>
          <a:p>
            <a:pPr algn="ctr"/>
            <a:r>
              <a:rPr lang="pl-PL" sz="3200" b="1" cap="none" spc="-150" noProof="0">
                <a:ln>
                  <a:noFill/>
                </a:ln>
                <a:gradFill>
                  <a:gsLst>
                    <a:gs pos="0">
                      <a:srgbClr val="E58100"/>
                    </a:gs>
                    <a:gs pos="100000">
                      <a:srgbClr val="FBD000"/>
                    </a:gs>
                  </a:gsLst>
                  <a:lin ang="16200000" scaled="1"/>
                </a:gra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Serdecznie dziękuję za uwagę</a:t>
            </a:r>
            <a:endParaRPr lang="en-US" sz="3200" b="1" cap="none" spc="-150" noProof="0">
              <a:ln>
                <a:noFill/>
              </a:ln>
              <a:gradFill>
                <a:gsLst>
                  <a:gs pos="0">
                    <a:srgbClr val="E58100"/>
                  </a:gs>
                  <a:gs pos="100000">
                    <a:srgbClr val="FBD000"/>
                  </a:gs>
                </a:gsLst>
                <a:lin ang="16200000" scaled="1"/>
              </a:gra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011363" cy="90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9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50215-5E71-46ED-B4EF-911293C89F72}" type="datetimeFigureOut">
              <a:rPr lang="pl-PL" smtClean="0"/>
              <a:t>18.03.2026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388A9-0E65-41E8-9D36-DD7EEA854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421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81" r:id="rId3"/>
    <p:sldLayoutId id="2147483675" r:id="rId4"/>
    <p:sldLayoutId id="2147483677" r:id="rId5"/>
    <p:sldLayoutId id="2147483672" r:id="rId6"/>
    <p:sldLayoutId id="2147483674" r:id="rId7"/>
    <p:sldLayoutId id="2147483673" r:id="rId8"/>
  </p:sldLayoutIdLst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5D3AF1-8C50-67BF-2EB8-627BE931F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920" y="3432518"/>
            <a:ext cx="8996080" cy="903852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Działania PGW WP podejmowane po powodzi z września 2024 r.</a:t>
            </a:r>
            <a:br>
              <a:rPr lang="pl-PL" sz="24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br>
              <a:rPr lang="pl-PL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24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Budowa zbiornika Ścinawa na rzece Ścinawa Niemodlińska </a:t>
            </a:r>
            <a:br>
              <a:rPr lang="pl-PL" sz="24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pl-PL" sz="24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 m. Piorunkowice,  gm. Korfantów i Prudnik</a:t>
            </a:r>
            <a:br>
              <a:rPr lang="pl-PL" sz="24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br>
              <a:rPr lang="pl-PL" sz="2400" b="1" dirty="0">
                <a:solidFill>
                  <a:schemeClr val="bg2">
                    <a:lumMod val="50000"/>
                  </a:schemeClr>
                </a:solidFill>
              </a:rPr>
            </a:br>
            <a:endParaRPr lang="pl-PL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45A4ECC-8D9A-4D63-02D1-7E7519E8FD57}"/>
              </a:ext>
            </a:extLst>
          </p:cNvPr>
          <p:cNvSpPr txBox="1"/>
          <p:nvPr/>
        </p:nvSpPr>
        <p:spPr>
          <a:xfrm>
            <a:off x="7875044" y="4843418"/>
            <a:ext cx="12298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>
                <a:solidFill>
                  <a:schemeClr val="accent4"/>
                </a:solidFill>
              </a:rPr>
              <a:t>18.03.2026 r.</a:t>
            </a:r>
          </a:p>
        </p:txBody>
      </p:sp>
    </p:spTree>
    <p:extLst>
      <p:ext uri="{BB962C8B-B14F-4D97-AF65-F5344CB8AC3E}">
        <p14:creationId xmlns:p14="http://schemas.microsoft.com/office/powerpoint/2010/main" val="39651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576D8-5CC5-C5DF-E41C-4E0EB89F0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64C0A481-9770-9952-DB6C-1102B35265DC}"/>
              </a:ext>
            </a:extLst>
          </p:cNvPr>
          <p:cNvSpPr txBox="1"/>
          <p:nvPr/>
        </p:nvSpPr>
        <p:spPr>
          <a:xfrm>
            <a:off x="2743200" y="115452"/>
            <a:ext cx="6725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Budowa zbiornika Ścinawa na rzece Ścinawa Niemodlińska </a:t>
            </a:r>
            <a:b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w m. Piorunkowice,  gm. Korfantów i Prudnik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913E242-53E2-4190-AD0C-FD80FF370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336073"/>
              </p:ext>
            </p:extLst>
          </p:nvPr>
        </p:nvGraphicFramePr>
        <p:xfrm>
          <a:off x="179614" y="1019906"/>
          <a:ext cx="8811986" cy="1735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11986">
                  <a:extLst>
                    <a:ext uri="{9D8B030D-6E8A-4147-A177-3AD203B41FA5}">
                      <a16:colId xmlns:a16="http://schemas.microsoft.com/office/drawing/2014/main" val="29118183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15000"/>
                        </a:lnSpc>
                        <a:buNone/>
                        <a:tabLst>
                          <a:tab pos="2466975" algn="l"/>
                        </a:tabLst>
                      </a:pPr>
                      <a:r>
                        <a:rPr lang="pl-PL" sz="1100" b="1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16.01.2026 r. złożono do Ministerstwa Infrastruktury wniosek </a:t>
                      </a:r>
                      <a:r>
                        <a:rPr lang="pl-PL" sz="1100" b="0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 uruchomienie środków z rezerwy celowej  dla zapewnienia </a:t>
                      </a:r>
                      <a:r>
                        <a:rPr lang="pl-PL" sz="1100" b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realizacji</a:t>
                      </a:r>
                      <a:r>
                        <a:rPr lang="pl-PL" sz="1100" b="0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zadań wynikających z ustawy </a:t>
                      </a:r>
                      <a:r>
                        <a:rPr lang="pl-PL" sz="1100" b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</a:t>
                      </a:r>
                      <a:r>
                        <a:rPr lang="pl-PL" sz="1100" b="0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100" b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dnia 13 lipca 2023 r. o rewitalizacji rzeki Odry (m.in. </a:t>
                      </a:r>
                      <a:r>
                        <a:rPr lang="pl-PL" sz="1100" b="0" kern="1200" dirty="0" err="1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zb.</a:t>
                      </a:r>
                      <a:r>
                        <a:rPr lang="pl-PL" sz="1100" b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Mora, </a:t>
                      </a:r>
                      <a:r>
                        <a:rPr lang="pl-PL" sz="1100" b="0" kern="1200" dirty="0" err="1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zb.</a:t>
                      </a:r>
                      <a:r>
                        <a:rPr lang="pl-PL" sz="1100" b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Ścinawa Niemodlińska).</a:t>
                      </a:r>
                    </a:p>
                    <a:p>
                      <a:pPr marL="85725" indent="0" algn="l">
                        <a:lnSpc>
                          <a:spcPct val="115000"/>
                        </a:lnSpc>
                        <a:buNone/>
                        <a:tabLst>
                          <a:tab pos="2466975" algn="l"/>
                        </a:tabLst>
                      </a:pPr>
                      <a:endParaRPr lang="pl-PL" sz="1100" b="1" kern="1200" dirty="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85725" indent="0" algn="l">
                        <a:lnSpc>
                          <a:spcPct val="115000"/>
                        </a:lnSpc>
                        <a:buNone/>
                        <a:tabLst>
                          <a:tab pos="2466975" algn="l"/>
                        </a:tabLst>
                      </a:pPr>
                      <a:r>
                        <a:rPr lang="pl-PL" sz="1100" b="1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Harmonogram:</a:t>
                      </a:r>
                    </a:p>
                    <a:p>
                      <a:pPr marL="257175" indent="-171450" algn="l">
                        <a:lnSpc>
                          <a:spcPct val="115000"/>
                        </a:lnSpc>
                        <a:buFont typeface="Wingdings" panose="05000000000000000000" pitchFamily="2" charset="2"/>
                        <a:buChar char="ü"/>
                        <a:tabLst>
                          <a:tab pos="2466975" algn="l"/>
                        </a:tabLst>
                      </a:pPr>
                      <a:r>
                        <a:rPr lang="pl-PL" sz="1100" b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Potwierdzenie finansowania, wybór wykonawcy dokumentacji projektowej: </a:t>
                      </a:r>
                      <a:r>
                        <a:rPr lang="pl-PL" sz="1100" b="1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2026</a:t>
                      </a:r>
                      <a:r>
                        <a:rPr lang="pl-PL" sz="1100" b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</a:p>
                    <a:p>
                      <a:pPr marL="257175" indent="-171450" algn="l">
                        <a:lnSpc>
                          <a:spcPct val="115000"/>
                        </a:lnSpc>
                        <a:buFont typeface="Wingdings" panose="05000000000000000000" pitchFamily="2" charset="2"/>
                        <a:buChar char="ü"/>
                        <a:tabLst>
                          <a:tab pos="2466975" algn="l"/>
                        </a:tabLst>
                      </a:pPr>
                      <a:r>
                        <a:rPr lang="pl-PL" sz="1100" b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Prace projektowe: </a:t>
                      </a:r>
                      <a:r>
                        <a:rPr lang="pl-PL" sz="1100" b="1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2027-2028</a:t>
                      </a:r>
                      <a:r>
                        <a:rPr lang="pl-PL" sz="1100" b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</a:p>
                    <a:p>
                      <a:pPr marL="257175" indent="-171450" algn="l">
                        <a:lnSpc>
                          <a:spcPct val="115000"/>
                        </a:lnSpc>
                        <a:buFont typeface="Wingdings" panose="05000000000000000000" pitchFamily="2" charset="2"/>
                        <a:buChar char="ü"/>
                        <a:tabLst>
                          <a:tab pos="2466975" algn="l"/>
                        </a:tabLst>
                      </a:pPr>
                      <a:r>
                        <a:rPr lang="pl-PL" sz="1100" b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Wybór wykonawcy robót budowlanych, Budowa zbiornika: </a:t>
                      </a:r>
                      <a:r>
                        <a:rPr lang="pl-PL" sz="1100" b="1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2028-2031</a:t>
                      </a:r>
                    </a:p>
                    <a:p>
                      <a:pPr marL="85725" indent="0" algn="l">
                        <a:lnSpc>
                          <a:spcPct val="115000"/>
                        </a:lnSpc>
                        <a:buNone/>
                        <a:tabLst>
                          <a:tab pos="2466975" algn="l"/>
                        </a:tabLst>
                      </a:pPr>
                      <a:br>
                        <a:rPr lang="pl-PL" sz="1100" b="0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endParaRPr lang="pl-PL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176514"/>
                  </a:ext>
                </a:extLst>
              </a:tr>
            </a:tbl>
          </a:graphicData>
        </a:graphic>
      </p:graphicFrame>
      <p:pic>
        <p:nvPicPr>
          <p:cNvPr id="13" name="Obraz 12">
            <a:extLst>
              <a:ext uri="{FF2B5EF4-FFF2-40B4-BE49-F238E27FC236}">
                <a16:creationId xmlns:a16="http://schemas.microsoft.com/office/drawing/2014/main" id="{11E24C07-9CF4-F418-BEC5-99E1291D7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0" y="2483518"/>
            <a:ext cx="4622421" cy="236911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0C61D2F-A922-FB3B-C44B-38E8F93F3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59" y="2571320"/>
            <a:ext cx="4930161" cy="251791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A5FD5F3-93ED-9530-67F7-736B7E1DFAF5}"/>
              </a:ext>
            </a:extLst>
          </p:cNvPr>
          <p:cNvSpPr txBox="1"/>
          <p:nvPr/>
        </p:nvSpPr>
        <p:spPr>
          <a:xfrm>
            <a:off x="227880" y="4843012"/>
            <a:ext cx="2359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MPZP</a:t>
            </a:r>
          </a:p>
        </p:txBody>
      </p:sp>
    </p:spTree>
    <p:extLst>
      <p:ext uri="{BB962C8B-B14F-4D97-AF65-F5344CB8AC3E}">
        <p14:creationId xmlns:p14="http://schemas.microsoft.com/office/powerpoint/2010/main" val="35060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9D399-FDC9-63D8-0D65-95BAE7BF4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77F8F18-2D84-8ED6-C62A-295FEA590828}"/>
              </a:ext>
            </a:extLst>
          </p:cNvPr>
          <p:cNvSpPr txBox="1"/>
          <p:nvPr/>
        </p:nvSpPr>
        <p:spPr>
          <a:xfrm>
            <a:off x="226611" y="4129708"/>
            <a:ext cx="8690776" cy="734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pl-PL" sz="1800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Dziękuję za uwagę</a:t>
            </a:r>
            <a:br>
              <a:rPr lang="pl-PL" sz="1800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pl-PL" sz="1800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Jacek Drabiński – Z-ca Dyrektora ds. Ochrony Przed Powodzią i Suszą RZGW we Wrocławiu </a:t>
            </a:r>
            <a:endParaRPr lang="en-US" sz="1800" b="1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EE47673-9C50-EEFF-ED30-E7A83E1B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053" y="965153"/>
            <a:ext cx="6695329" cy="322724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420EDCB-31D3-5534-ECB5-6787AAA3E93B}"/>
              </a:ext>
            </a:extLst>
          </p:cNvPr>
          <p:cNvSpPr txBox="1"/>
          <p:nvPr/>
        </p:nvSpPr>
        <p:spPr>
          <a:xfrm>
            <a:off x="1207197" y="774591"/>
            <a:ext cx="6843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i="1" dirty="0">
                <a:solidFill>
                  <a:schemeClr val="dk1"/>
                </a:solidFill>
              </a:rPr>
              <a:t>Koncepcje zabezpieczenia przed powodzią dolin  rzek: Nysa Kłodzka, Biała Głuchołaska, Ścinawa Niemodlińska, Budzówka_2007</a:t>
            </a:r>
            <a:endParaRPr lang="pl-PL" sz="800" i="1" dirty="0"/>
          </a:p>
        </p:txBody>
      </p:sp>
    </p:spTree>
    <p:extLst>
      <p:ext uri="{BB962C8B-B14F-4D97-AF65-F5344CB8AC3E}">
        <p14:creationId xmlns:p14="http://schemas.microsoft.com/office/powerpoint/2010/main" val="23603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6BAD9-4AAE-1429-BAB0-8E631B246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E6F6530-7095-BDFB-6A73-B2C4FA0DF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249045"/>
              </p:ext>
            </p:extLst>
          </p:nvPr>
        </p:nvGraphicFramePr>
        <p:xfrm>
          <a:off x="76022" y="1041654"/>
          <a:ext cx="8850086" cy="962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50086">
                  <a:extLst>
                    <a:ext uri="{9D8B030D-6E8A-4147-A177-3AD203B41FA5}">
                      <a16:colId xmlns:a16="http://schemas.microsoft.com/office/drawing/2014/main" val="2911818391"/>
                    </a:ext>
                  </a:extLst>
                </a:gridCol>
              </a:tblGrid>
              <a:tr h="962056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  <a:tabLst>
                          <a:tab pos="2466975" algn="l"/>
                        </a:tabLst>
                      </a:pPr>
                      <a:r>
                        <a:rPr lang="pl-PL" sz="1400" b="1" kern="1200" dirty="0">
                          <a:solidFill>
                            <a:srgbClr val="0070C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Łączna wartość zinwentaryzowanych strat powodziowych (RZGW Wrocław, RZGW Gliwice) – 1,2 mld zł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  <a:tabLst>
                          <a:tab pos="2466975" algn="l"/>
                        </a:tabLst>
                      </a:pPr>
                      <a:r>
                        <a:rPr lang="pl-PL" sz="1400" b="1" kern="1200" dirty="0">
                          <a:solidFill>
                            <a:srgbClr val="0070C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Straty w infrastrukturze zarządzanej przez RZGW we Wrocławiu – 650 mln zł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  <a:tabLst>
                          <a:tab pos="2466975" algn="l"/>
                        </a:tabLst>
                      </a:pPr>
                      <a:r>
                        <a:rPr lang="pl-PL" sz="1400" b="1" kern="1200" dirty="0">
                          <a:solidFill>
                            <a:srgbClr val="0070C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Powiat Nyski – 144 mln zł</a:t>
                      </a:r>
                    </a:p>
                  </a:txBody>
                  <a:tcPr marL="89535" marR="8953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176514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4523195E-A6FE-F06B-F55C-2B6836FF0D29}"/>
              </a:ext>
            </a:extLst>
          </p:cNvPr>
          <p:cNvSpPr txBox="1"/>
          <p:nvPr/>
        </p:nvSpPr>
        <p:spPr>
          <a:xfrm>
            <a:off x="2743200" y="115452"/>
            <a:ext cx="6725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Powódź wrzesień 2024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A8780C2-7B77-FB57-144A-5543B7D790FC}"/>
              </a:ext>
            </a:extLst>
          </p:cNvPr>
          <p:cNvSpPr txBox="1"/>
          <p:nvPr/>
        </p:nvSpPr>
        <p:spPr>
          <a:xfrm>
            <a:off x="2921809" y="4894908"/>
            <a:ext cx="29955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Wrzesień 2024, Źródło: https://nowinynyskie.com.pl/</a:t>
            </a:r>
          </a:p>
        </p:txBody>
      </p:sp>
      <p:sp>
        <p:nvSpPr>
          <p:cNvPr id="2" name="AutoShape 2" descr="Sprawy społeczne, Powódź Gminie Korfantów - zdjęcie, fotografia">
            <a:extLst>
              <a:ext uri="{FF2B5EF4-FFF2-40B4-BE49-F238E27FC236}">
                <a16:creationId xmlns:a16="http://schemas.microsoft.com/office/drawing/2014/main" id="{48F3A47F-F778-F549-4506-DB2CF46B32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361921C-118E-A206-9D49-10B1BCEA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86" y="1855550"/>
            <a:ext cx="5892622" cy="30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FA0BE-FF38-06DF-0843-53B41DC3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2A12AE7F-C1D7-DA81-D8C5-08ED431BF46A}"/>
              </a:ext>
            </a:extLst>
          </p:cNvPr>
          <p:cNvSpPr txBox="1">
            <a:spLocks/>
          </p:cNvSpPr>
          <p:nvPr/>
        </p:nvSpPr>
        <p:spPr>
          <a:xfrm>
            <a:off x="2627552" y="152266"/>
            <a:ext cx="6754988" cy="7190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Program realizacji zadań związanych z utrzymaniem wód </a:t>
            </a:r>
            <a:b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oraz pozostałego mienia Skarbu Państwa związanego z gospodarką wodną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360CF7AB-451E-A59D-6AA0-7CB285294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335"/>
              </p:ext>
            </p:extLst>
          </p:nvPr>
        </p:nvGraphicFramePr>
        <p:xfrm>
          <a:off x="1504951" y="908113"/>
          <a:ext cx="5909103" cy="1153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7240">
                  <a:extLst>
                    <a:ext uri="{9D8B030D-6E8A-4147-A177-3AD203B41FA5}">
                      <a16:colId xmlns:a16="http://schemas.microsoft.com/office/drawing/2014/main" val="1876145028"/>
                    </a:ext>
                  </a:extLst>
                </a:gridCol>
                <a:gridCol w="1034118">
                  <a:extLst>
                    <a:ext uri="{9D8B030D-6E8A-4147-A177-3AD203B41FA5}">
                      <a16:colId xmlns:a16="http://schemas.microsoft.com/office/drawing/2014/main" val="2341591723"/>
                    </a:ext>
                  </a:extLst>
                </a:gridCol>
                <a:gridCol w="928475">
                  <a:extLst>
                    <a:ext uri="{9D8B030D-6E8A-4147-A177-3AD203B41FA5}">
                      <a16:colId xmlns:a16="http://schemas.microsoft.com/office/drawing/2014/main" val="235626969"/>
                    </a:ext>
                  </a:extLst>
                </a:gridCol>
                <a:gridCol w="1200958">
                  <a:extLst>
                    <a:ext uri="{9D8B030D-6E8A-4147-A177-3AD203B41FA5}">
                      <a16:colId xmlns:a16="http://schemas.microsoft.com/office/drawing/2014/main" val="1509662744"/>
                    </a:ext>
                  </a:extLst>
                </a:gridCol>
                <a:gridCol w="864973">
                  <a:extLst>
                    <a:ext uri="{9D8B030D-6E8A-4147-A177-3AD203B41FA5}">
                      <a16:colId xmlns:a16="http://schemas.microsoft.com/office/drawing/2014/main" val="3926949684"/>
                    </a:ext>
                  </a:extLst>
                </a:gridCol>
                <a:gridCol w="1293339">
                  <a:extLst>
                    <a:ext uri="{9D8B030D-6E8A-4147-A177-3AD203B41FA5}">
                      <a16:colId xmlns:a16="http://schemas.microsoft.com/office/drawing/2014/main" val="173776813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Rok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Łączna wartość zadań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woj. opolskie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woj. dolnośląskie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woj. lubuskie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woj. wielkopolskie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59137122"/>
                  </a:ext>
                </a:extLst>
              </a:tr>
              <a:tr h="26216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2024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49 739 358,00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14 300 720,00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23 746 821,00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7 900 502,00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3 791 315,00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202615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2025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69 012 404,00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16 610 288,00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38 497 449,00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10 758 959,00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3 145 708,00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699391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2026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69 500 000,00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9 952 126,00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47 951 233,00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8 354 132,00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3 242 509,00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433231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suma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188 251 762,00 </a:t>
                      </a:r>
                      <a:endParaRPr lang="pl-PL" sz="1100" b="0" i="1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40 863 134,00 </a:t>
                      </a:r>
                      <a:endParaRPr lang="pl-PL" sz="1100" b="0" i="1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110 195 503,00 </a:t>
                      </a:r>
                      <a:endParaRPr lang="pl-PL" sz="1100" b="0" i="1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27 013 593,00 </a:t>
                      </a:r>
                      <a:endParaRPr lang="pl-PL" sz="1100" b="0" i="1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10 179 532,00 </a:t>
                      </a:r>
                      <a:endParaRPr lang="pl-PL" sz="1100" b="0" i="1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40265720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79FD43D7-F7BB-DE9C-C4A8-E746B8CEF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280595"/>
              </p:ext>
            </p:extLst>
          </p:nvPr>
        </p:nvGraphicFramePr>
        <p:xfrm>
          <a:off x="1765087" y="2173041"/>
          <a:ext cx="5388830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625">
                  <a:extLst>
                    <a:ext uri="{9D8B030D-6E8A-4147-A177-3AD203B41FA5}">
                      <a16:colId xmlns:a16="http://schemas.microsoft.com/office/drawing/2014/main" val="1628059563"/>
                    </a:ext>
                  </a:extLst>
                </a:gridCol>
                <a:gridCol w="1148897">
                  <a:extLst>
                    <a:ext uri="{9D8B030D-6E8A-4147-A177-3AD203B41FA5}">
                      <a16:colId xmlns:a16="http://schemas.microsoft.com/office/drawing/2014/main" val="1215730807"/>
                    </a:ext>
                  </a:extLst>
                </a:gridCol>
                <a:gridCol w="970059">
                  <a:extLst>
                    <a:ext uri="{9D8B030D-6E8A-4147-A177-3AD203B41FA5}">
                      <a16:colId xmlns:a16="http://schemas.microsoft.com/office/drawing/2014/main" val="3523307363"/>
                    </a:ext>
                  </a:extLst>
                </a:gridCol>
                <a:gridCol w="1184745">
                  <a:extLst>
                    <a:ext uri="{9D8B030D-6E8A-4147-A177-3AD203B41FA5}">
                      <a16:colId xmlns:a16="http://schemas.microsoft.com/office/drawing/2014/main" val="2082433161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388233752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Rok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Łączna wartość zadań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powiat  nyski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powiat opolski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444500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powiat brzeski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487302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2024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14 242 365,00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12 229 050,00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643 880,00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1 369 435,00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25191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2025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16 176 765,00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14 064 477,00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598 384,00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1 513 904,00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1828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2026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9 820 003,00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6 291 236,00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732 196,00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2 796 571,00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50250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suma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40 239 133,00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32 584 763,00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1 974 460,00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5 679 910,00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10409187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C846E62-996D-2B83-EDAD-C15E228E8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173162"/>
              </p:ext>
            </p:extLst>
          </p:nvPr>
        </p:nvGraphicFramePr>
        <p:xfrm>
          <a:off x="990599" y="3351060"/>
          <a:ext cx="7162801" cy="1659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736">
                  <a:extLst>
                    <a:ext uri="{9D8B030D-6E8A-4147-A177-3AD203B41FA5}">
                      <a16:colId xmlns:a16="http://schemas.microsoft.com/office/drawing/2014/main" val="3837894219"/>
                    </a:ext>
                  </a:extLst>
                </a:gridCol>
                <a:gridCol w="1342143">
                  <a:extLst>
                    <a:ext uri="{9D8B030D-6E8A-4147-A177-3AD203B41FA5}">
                      <a16:colId xmlns:a16="http://schemas.microsoft.com/office/drawing/2014/main" val="3469497521"/>
                    </a:ext>
                  </a:extLst>
                </a:gridCol>
                <a:gridCol w="1000943">
                  <a:extLst>
                    <a:ext uri="{9D8B030D-6E8A-4147-A177-3AD203B41FA5}">
                      <a16:colId xmlns:a16="http://schemas.microsoft.com/office/drawing/2014/main" val="3147347182"/>
                    </a:ext>
                  </a:extLst>
                </a:gridCol>
                <a:gridCol w="1019788">
                  <a:extLst>
                    <a:ext uri="{9D8B030D-6E8A-4147-A177-3AD203B41FA5}">
                      <a16:colId xmlns:a16="http://schemas.microsoft.com/office/drawing/2014/main" val="2043803468"/>
                    </a:ext>
                  </a:extLst>
                </a:gridCol>
                <a:gridCol w="971228">
                  <a:extLst>
                    <a:ext uri="{9D8B030D-6E8A-4147-A177-3AD203B41FA5}">
                      <a16:colId xmlns:a16="http://schemas.microsoft.com/office/drawing/2014/main" val="3967805669"/>
                    </a:ext>
                  </a:extLst>
                </a:gridCol>
                <a:gridCol w="946946">
                  <a:extLst>
                    <a:ext uri="{9D8B030D-6E8A-4147-A177-3AD203B41FA5}">
                      <a16:colId xmlns:a16="http://schemas.microsoft.com/office/drawing/2014/main" val="655802478"/>
                    </a:ext>
                  </a:extLst>
                </a:gridCol>
                <a:gridCol w="1299017">
                  <a:extLst>
                    <a:ext uri="{9D8B030D-6E8A-4147-A177-3AD203B41FA5}">
                      <a16:colId xmlns:a16="http://schemas.microsoft.com/office/drawing/2014/main" val="1052174097"/>
                    </a:ext>
                  </a:extLst>
                </a:gridCol>
              </a:tblGrid>
              <a:tr h="288250"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Rok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Łączna wartość zadań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Gm. Prudnik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Gm. Korfantów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Gm. Tułowice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Gm. Niemodlin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Gm. Lewin Brzeski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80766933"/>
                  </a:ext>
                </a:extLst>
              </a:tr>
              <a:tr h="322817"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2024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271 633,00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13 078,00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13 078,00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244 427,00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1 050,00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82898729"/>
                  </a:ext>
                </a:extLst>
              </a:tr>
              <a:tr h="322817"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2025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endParaRPr lang="pl-PL" sz="1100" u="none" strike="noStrike" dirty="0">
                        <a:effectLst/>
                      </a:endParaRP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1 556 564,00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endParaRPr lang="pl-PL" sz="1100" u="none" strike="noStrike" dirty="0">
                        <a:effectLst/>
                      </a:endParaRP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32 344,00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endParaRPr lang="pl-PL" sz="1100" u="none" strike="noStrike" dirty="0">
                        <a:effectLst/>
                      </a:endParaRP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32 344,00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endParaRPr lang="pl-PL" sz="1100" u="none" strike="noStrike" dirty="0">
                        <a:effectLst/>
                      </a:endParaRP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91 000,00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endParaRPr lang="pl-PL" sz="1100" u="none" strike="noStrike" dirty="0">
                        <a:effectLst/>
                      </a:endParaRP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313 636,00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endParaRPr lang="pl-PL" sz="1100" u="none" strike="noStrike" dirty="0">
                        <a:effectLst/>
                      </a:endParaRP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1 087 240,00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56105275"/>
                  </a:ext>
                </a:extLst>
              </a:tr>
              <a:tr h="287212"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2026 </a:t>
                      </a:r>
                      <a:r>
                        <a:rPr lang="pl-PL" sz="1100" b="0" i="1" u="none" strike="noStrike" dirty="0">
                          <a:effectLst/>
                        </a:rPr>
                        <a:t>(39)</a:t>
                      </a:r>
                      <a:endParaRPr lang="pl-PL" sz="1100" b="0" i="1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</a:t>
                      </a: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1 831 473,00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endParaRPr lang="pl-PL" sz="1100" u="none" strike="noStrike" dirty="0">
                        <a:effectLst/>
                      </a:endParaRP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238 973,00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endParaRPr lang="pl-PL" sz="1100" u="none" strike="noStrike" dirty="0">
                        <a:effectLst/>
                      </a:endParaRP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1 592 500,00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73447671"/>
                  </a:ext>
                </a:extLst>
              </a:tr>
              <a:tr h="322817"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suma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</a:t>
                      </a: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3 659 670,00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endParaRPr lang="pl-PL" sz="1100" u="none" strike="noStrike" dirty="0">
                        <a:effectLst/>
                      </a:endParaRP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32 344,00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45 422,00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endParaRPr lang="pl-PL" sz="1100" u="none" strike="noStrike" dirty="0">
                        <a:effectLst/>
                      </a:endParaRP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104 078,00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</a:t>
                      </a: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797 036,00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</a:t>
                      </a:r>
                    </a:p>
                    <a:p>
                      <a:pPr algn="ctr" defTabSz="720000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2 680 790,00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68101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1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34638-0FC1-2964-F819-F92F41DCE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225B9D04-7988-334F-BDA8-0415294EBD4C}"/>
              </a:ext>
            </a:extLst>
          </p:cNvPr>
          <p:cNvSpPr txBox="1">
            <a:spLocks/>
          </p:cNvSpPr>
          <p:nvPr/>
        </p:nvSpPr>
        <p:spPr>
          <a:xfrm>
            <a:off x="2660682" y="337796"/>
            <a:ext cx="6754988" cy="7190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Usuwanie szkód po powodzi w latach 2024 - 2026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25DAC45-4D67-A470-4FA3-B14B3BFBC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125077"/>
              </p:ext>
            </p:extLst>
          </p:nvPr>
        </p:nvGraphicFramePr>
        <p:xfrm>
          <a:off x="1445315" y="871321"/>
          <a:ext cx="6134100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247435924"/>
                    </a:ext>
                  </a:extLst>
                </a:gridCol>
                <a:gridCol w="1191867">
                  <a:extLst>
                    <a:ext uri="{9D8B030D-6E8A-4147-A177-3AD203B41FA5}">
                      <a16:colId xmlns:a16="http://schemas.microsoft.com/office/drawing/2014/main" val="247764903"/>
                    </a:ext>
                  </a:extLst>
                </a:gridCol>
                <a:gridCol w="1027044">
                  <a:extLst>
                    <a:ext uri="{9D8B030D-6E8A-4147-A177-3AD203B41FA5}">
                      <a16:colId xmlns:a16="http://schemas.microsoft.com/office/drawing/2014/main" val="72256255"/>
                    </a:ext>
                  </a:extLst>
                </a:gridCol>
                <a:gridCol w="1133061">
                  <a:extLst>
                    <a:ext uri="{9D8B030D-6E8A-4147-A177-3AD203B41FA5}">
                      <a16:colId xmlns:a16="http://schemas.microsoft.com/office/drawing/2014/main" val="1690634650"/>
                    </a:ext>
                  </a:extLst>
                </a:gridCol>
                <a:gridCol w="1007165">
                  <a:extLst>
                    <a:ext uri="{9D8B030D-6E8A-4147-A177-3AD203B41FA5}">
                      <a16:colId xmlns:a16="http://schemas.microsoft.com/office/drawing/2014/main" val="1693990157"/>
                    </a:ext>
                  </a:extLst>
                </a:gridCol>
                <a:gridCol w="1165363">
                  <a:extLst>
                    <a:ext uri="{9D8B030D-6E8A-4147-A177-3AD203B41FA5}">
                      <a16:colId xmlns:a16="http://schemas.microsoft.com/office/drawing/2014/main" val="262360672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Rok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>
                          <a:effectLst/>
                        </a:rPr>
                        <a:t> Łączna wartość zadań 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>
                          <a:effectLst/>
                        </a:rPr>
                        <a:t> woj. opolskie 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woj. dolnośląskie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>
                          <a:effectLst/>
                        </a:rPr>
                        <a:t> woj. lubuskie 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woj. wielkopolskie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787202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2024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72 300 159,00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15 687 761,00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55 184 940,00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1 427 458,00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77213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2025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211 826 509,00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76 002 520,00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131 418 390,00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4 082 306,00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323 293,00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90475547"/>
                  </a:ext>
                </a:extLst>
              </a:tr>
              <a:tr h="1341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2026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120 000 000,00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10 425 739,00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76 674 261,00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32 900 000,00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372148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suma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404 126 668,00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102 116 020,00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263 277 591,00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38 409 764,00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323 293,00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77169202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343DE28-8C2E-EE13-9205-2AE0389984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863757"/>
              </p:ext>
            </p:extLst>
          </p:nvPr>
        </p:nvGraphicFramePr>
        <p:xfrm>
          <a:off x="2000250" y="2138206"/>
          <a:ext cx="5143500" cy="1154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370989669"/>
                    </a:ext>
                  </a:extLst>
                </a:gridCol>
                <a:gridCol w="1160393">
                  <a:extLst>
                    <a:ext uri="{9D8B030D-6E8A-4147-A177-3AD203B41FA5}">
                      <a16:colId xmlns:a16="http://schemas.microsoft.com/office/drawing/2014/main" val="3468757803"/>
                    </a:ext>
                  </a:extLst>
                </a:gridCol>
                <a:gridCol w="1290707">
                  <a:extLst>
                    <a:ext uri="{9D8B030D-6E8A-4147-A177-3AD203B41FA5}">
                      <a16:colId xmlns:a16="http://schemas.microsoft.com/office/drawing/2014/main" val="322605015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09794842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62679345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>
                          <a:effectLst/>
                        </a:rPr>
                        <a:t>Rok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>
                          <a:effectLst/>
                        </a:rPr>
                        <a:t> Łączna wartość zadań 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powiat  nyski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>
                          <a:effectLst/>
                        </a:rPr>
                        <a:t> powiat opolski 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powiat brzeski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11594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2024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15 647 229,00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10 823 056,00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201 213,00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4 622 960,00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96925854"/>
                  </a:ext>
                </a:extLst>
              </a:tr>
              <a:tr h="2630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2025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76 002 520,00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73 836 939,00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122 795,00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2 042 786,00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620355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2026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10 244 000,00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9 398 000,00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270 000,00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576 000,00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49129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suma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101 893 749,00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94 057 995,00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594 008,00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7 241 746,00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65675949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F49CBC4-BB25-B055-4ED5-BD27D159DA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030061"/>
              </p:ext>
            </p:extLst>
          </p:nvPr>
        </p:nvGraphicFramePr>
        <p:xfrm>
          <a:off x="825500" y="3492886"/>
          <a:ext cx="7493000" cy="1394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02509038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808722059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177797086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14928545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2600210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54214111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347233735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Rok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Łączna wartość zadań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gmina Prudnik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gmina Korfantów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gmina Tułowice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Gmina Niemodlin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gmina Lewin Brzeski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061981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2024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4 326 027,00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                                        -  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                                    -  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4 326 027,00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801830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2025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1 530 000,00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30 000,00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1 500 000,00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667669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2026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1 021 000,00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135 000,00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476 000,00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130 000,00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140 000,00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140 000,00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83431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suma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6 877 027,00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135 000,00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476 000,00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130 000,00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170 000,00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5 966 027,00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02299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747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143D2-0AC0-72A1-7343-75A355829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5538FA38-6903-427C-11B9-0113EC7DFC15}"/>
              </a:ext>
            </a:extLst>
          </p:cNvPr>
          <p:cNvSpPr txBox="1">
            <a:spLocks/>
          </p:cNvSpPr>
          <p:nvPr/>
        </p:nvSpPr>
        <p:spPr>
          <a:xfrm>
            <a:off x="2660682" y="337796"/>
            <a:ext cx="6754988" cy="7190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Usuwanie szkód po </a:t>
            </a:r>
            <a:r>
              <a:rPr lang="pl-PL" sz="1600" b="1" dirty="0" err="1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powodzi_zadania</a:t>
            </a:r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zaplanowane na 2026 r. Powiat Nysa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6E93DD14-9D09-F85C-BB9C-526D9BC1E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904691"/>
              </p:ext>
            </p:extLst>
          </p:nvPr>
        </p:nvGraphicFramePr>
        <p:xfrm>
          <a:off x="457200" y="941388"/>
          <a:ext cx="8130209" cy="4096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4551">
                  <a:extLst>
                    <a:ext uri="{9D8B030D-6E8A-4147-A177-3AD203B41FA5}">
                      <a16:colId xmlns:a16="http://schemas.microsoft.com/office/drawing/2014/main" val="1407830747"/>
                    </a:ext>
                  </a:extLst>
                </a:gridCol>
                <a:gridCol w="1571745">
                  <a:extLst>
                    <a:ext uri="{9D8B030D-6E8A-4147-A177-3AD203B41FA5}">
                      <a16:colId xmlns:a16="http://schemas.microsoft.com/office/drawing/2014/main" val="40689389"/>
                    </a:ext>
                  </a:extLst>
                </a:gridCol>
                <a:gridCol w="3500705">
                  <a:extLst>
                    <a:ext uri="{9D8B030D-6E8A-4147-A177-3AD203B41FA5}">
                      <a16:colId xmlns:a16="http://schemas.microsoft.com/office/drawing/2014/main" val="4042067227"/>
                    </a:ext>
                  </a:extLst>
                </a:gridCol>
                <a:gridCol w="1743208">
                  <a:extLst>
                    <a:ext uri="{9D8B030D-6E8A-4147-A177-3AD203B41FA5}">
                      <a16:colId xmlns:a16="http://schemas.microsoft.com/office/drawing/2014/main" val="2840235644"/>
                    </a:ext>
                  </a:extLst>
                </a:gridCol>
              </a:tblGrid>
              <a:tr h="25322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u="none" strike="noStrike" dirty="0">
                          <a:effectLst/>
                          <a:latin typeface="+mn-lt"/>
                        </a:rPr>
                        <a:t>Powiat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u="none" strike="noStrike" dirty="0">
                          <a:effectLst/>
                          <a:latin typeface="+mn-lt"/>
                        </a:rPr>
                        <a:t>Gmina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u="none" strike="noStrike" dirty="0">
                          <a:effectLst/>
                          <a:latin typeface="+mn-lt"/>
                        </a:rPr>
                        <a:t>Nazwa zadania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u="none" strike="noStrike" dirty="0">
                          <a:effectLst/>
                          <a:latin typeface="+mn-lt"/>
                        </a:rPr>
                        <a:t>Szacowana wartość zadania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extLst>
                  <a:ext uri="{0D108BD9-81ED-4DB2-BD59-A6C34878D82A}">
                    <a16:rowId xmlns:a16="http://schemas.microsoft.com/office/drawing/2014/main" val="2631958418"/>
                  </a:ext>
                </a:extLst>
              </a:tr>
              <a:tr h="34093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nyski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Nysa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Usuniecie rumoszu z rzeki Nysy Kłodzkiej wraz z umocnieniem brzegów narzutem kamiennym na wlocie do zbiornika Nysa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1 779 000,00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extLst>
                  <a:ext uri="{0D108BD9-81ED-4DB2-BD59-A6C34878D82A}">
                    <a16:rowId xmlns:a16="http://schemas.microsoft.com/office/drawing/2014/main" val="3367446045"/>
                  </a:ext>
                </a:extLst>
              </a:tr>
              <a:tr h="56821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Nysa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Wyczyszczenie przepławki , komór spoczynkowych , części wlotowej i odcinka Bielawki wraz z wywozem wydobytego materiału i remontem uszkodzonych elementów przepławki i przylegającego rowu opaskowego na ZW Nysa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1 000 000,00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extLst>
                  <a:ext uri="{0D108BD9-81ED-4DB2-BD59-A6C34878D82A}">
                    <a16:rowId xmlns:a16="http://schemas.microsoft.com/office/drawing/2014/main" val="3047547408"/>
                  </a:ext>
                </a:extLst>
              </a:tr>
              <a:tr h="22728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Nysa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Przywrócenie sprawności monitoringu i oświetlenia przepławki na ZW Nysa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800 000,00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extLst>
                  <a:ext uri="{0D108BD9-81ED-4DB2-BD59-A6C34878D82A}">
                    <a16:rowId xmlns:a16="http://schemas.microsoft.com/office/drawing/2014/main" val="629180610"/>
                  </a:ext>
                </a:extLst>
              </a:tr>
              <a:tr h="34093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Nysa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Przywrócenie pełnej sprawności technicznej bariery i systemu wypłaszania ryb zainstalowanej na WG i WD budowli zrzutowej ZW Nysa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1 200 000,00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extLst>
                  <a:ext uri="{0D108BD9-81ED-4DB2-BD59-A6C34878D82A}">
                    <a16:rowId xmlns:a16="http://schemas.microsoft.com/office/drawing/2014/main" val="2945356377"/>
                  </a:ext>
                </a:extLst>
              </a:tr>
              <a:tr h="4545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nyski, opolski, brzeski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Paczków, Głuchołazy, Łambinowice, Tułowice, Niemodlin,  Otmuchów, Lewin Brzeski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b="1" u="none" strike="noStrike" dirty="0">
                          <a:effectLst/>
                          <a:latin typeface="+mn-lt"/>
                        </a:rPr>
                        <a:t>Udrożnienie i odbudowa rzek i cieków w administracji NW Otmuchów Etap I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4 646 738,87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extLst>
                  <a:ext uri="{0D108BD9-81ED-4DB2-BD59-A6C34878D82A}">
                    <a16:rowId xmlns:a16="http://schemas.microsoft.com/office/drawing/2014/main" val="843471320"/>
                  </a:ext>
                </a:extLst>
              </a:tr>
              <a:tr h="37551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Nysa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Udrożnienie cieków w gm. Nysa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700 000,00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extLst>
                  <a:ext uri="{0D108BD9-81ED-4DB2-BD59-A6C34878D82A}">
                    <a16:rowId xmlns:a16="http://schemas.microsoft.com/office/drawing/2014/main" val="3369563827"/>
                  </a:ext>
                </a:extLst>
              </a:tr>
              <a:tr h="22728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Nysa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Udrożnienie potoku Pluta w gm. Nysa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100 000,00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extLst>
                  <a:ext uri="{0D108BD9-81ED-4DB2-BD59-A6C34878D82A}">
                    <a16:rowId xmlns:a16="http://schemas.microsoft.com/office/drawing/2014/main" val="3540888010"/>
                  </a:ext>
                </a:extLst>
              </a:tr>
              <a:tr h="3606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Skoroszyce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  <a:latin typeface="+mn-lt"/>
                        </a:rPr>
                        <a:t>Udrożnienie rzek i cieków w gm. Skoroszyce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200 000,00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ctr"/>
                </a:tc>
                <a:extLst>
                  <a:ext uri="{0D108BD9-81ED-4DB2-BD59-A6C34878D82A}">
                    <a16:rowId xmlns:a16="http://schemas.microsoft.com/office/drawing/2014/main" val="4022626213"/>
                  </a:ext>
                </a:extLst>
              </a:tr>
              <a:tr h="1136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u="none" strike="noStrike" dirty="0">
                          <a:effectLst/>
                        </a:rPr>
                        <a:t>suma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941" marR="4941" marT="4941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10 425 738,87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41" marR="4941" marT="4941" marB="0" anchor="b"/>
                </a:tc>
                <a:extLst>
                  <a:ext uri="{0D108BD9-81ED-4DB2-BD59-A6C34878D82A}">
                    <a16:rowId xmlns:a16="http://schemas.microsoft.com/office/drawing/2014/main" val="4276048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0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CDD49-2CFC-9CA9-F0EF-B74694566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23BF3CE4-B751-5B01-8891-A94A6FFFDF34}"/>
              </a:ext>
            </a:extLst>
          </p:cNvPr>
          <p:cNvSpPr txBox="1">
            <a:spLocks/>
          </p:cNvSpPr>
          <p:nvPr/>
        </p:nvSpPr>
        <p:spPr>
          <a:xfrm>
            <a:off x="2660682" y="337796"/>
            <a:ext cx="6754988" cy="7190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Usuwanie szkód po </a:t>
            </a:r>
            <a:r>
              <a:rPr lang="pl-PL" sz="1600" b="1" dirty="0" err="1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powodzi_zadania</a:t>
            </a:r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zaplanowane na 2026 r. Powiat Nysa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EC6C6BD-B3F9-D299-74E0-5C4F00506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533971"/>
              </p:ext>
            </p:extLst>
          </p:nvPr>
        </p:nvGraphicFramePr>
        <p:xfrm>
          <a:off x="533399" y="1080637"/>
          <a:ext cx="8077202" cy="3725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310">
                  <a:extLst>
                    <a:ext uri="{9D8B030D-6E8A-4147-A177-3AD203B41FA5}">
                      <a16:colId xmlns:a16="http://schemas.microsoft.com/office/drawing/2014/main" val="3439461992"/>
                    </a:ext>
                  </a:extLst>
                </a:gridCol>
                <a:gridCol w="4361721">
                  <a:extLst>
                    <a:ext uri="{9D8B030D-6E8A-4147-A177-3AD203B41FA5}">
                      <a16:colId xmlns:a16="http://schemas.microsoft.com/office/drawing/2014/main" val="2623342147"/>
                    </a:ext>
                  </a:extLst>
                </a:gridCol>
                <a:gridCol w="1533792">
                  <a:extLst>
                    <a:ext uri="{9D8B030D-6E8A-4147-A177-3AD203B41FA5}">
                      <a16:colId xmlns:a16="http://schemas.microsoft.com/office/drawing/2014/main" val="3885251070"/>
                    </a:ext>
                  </a:extLst>
                </a:gridCol>
                <a:gridCol w="1702379">
                  <a:extLst>
                    <a:ext uri="{9D8B030D-6E8A-4147-A177-3AD203B41FA5}">
                      <a16:colId xmlns:a16="http://schemas.microsoft.com/office/drawing/2014/main" val="2322402101"/>
                    </a:ext>
                  </a:extLst>
                </a:gridCol>
              </a:tblGrid>
              <a:tr h="22235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effectLst/>
                          <a:latin typeface="+mn-lt"/>
                        </a:rPr>
                        <a:t>Lp.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effectLst/>
                          <a:latin typeface="+mn-lt"/>
                        </a:rPr>
                        <a:t>Opis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b="1" u="none" strike="noStrike" dirty="0">
                          <a:effectLst/>
                          <a:latin typeface="+mn-lt"/>
                        </a:rPr>
                        <a:t>Powiat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effectLst/>
                          <a:latin typeface="+mn-lt"/>
                        </a:rPr>
                        <a:t>Wartość</a:t>
                      </a:r>
                      <a:br>
                        <a:rPr lang="pl-PL" sz="1050" b="1" u="none" strike="noStrike" dirty="0">
                          <a:effectLst/>
                          <a:latin typeface="+mn-lt"/>
                        </a:rPr>
                      </a:br>
                      <a:r>
                        <a:rPr lang="pl-PL" sz="1050" b="1" u="none" strike="noStrike" dirty="0">
                          <a:effectLst/>
                          <a:latin typeface="+mn-lt"/>
                        </a:rPr>
                        <a:t>brutto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b"/>
                </a:tc>
                <a:extLst>
                  <a:ext uri="{0D108BD9-81ED-4DB2-BD59-A6C34878D82A}">
                    <a16:rowId xmlns:a16="http://schemas.microsoft.com/office/drawing/2014/main" val="2396938016"/>
                  </a:ext>
                </a:extLst>
              </a:tr>
              <a:tr h="2223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1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Udrożnienie i przywrócenie funkcjonalności cieków na terenie gminy Grodków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brzeski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436 000,00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2418860827"/>
                  </a:ext>
                </a:extLst>
              </a:tr>
              <a:tr h="2223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2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 Udrożnienie i przywrócenie funkcjonalności cieków na terenie gminy Łambinowice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320 000,00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3230112602"/>
                  </a:ext>
                </a:extLst>
              </a:tr>
              <a:tr h="2605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3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 Udrożnienie i przywrócenie funkcjonalności cieków na terenie gminy Korfantów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476 000,00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103039924"/>
                  </a:ext>
                </a:extLst>
              </a:tr>
              <a:tr h="2223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4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Udrożnienie i przywrócenie funkcjonalności cieków na terenie gminy Pakosławice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638 000,00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3066692147"/>
                  </a:ext>
                </a:extLst>
              </a:tr>
              <a:tr h="2223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5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Udrożnienie i przywrócenie funkcjonalności cieków na terenie gminy Prudnik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prudnicki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135 000,00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2234710185"/>
                  </a:ext>
                </a:extLst>
              </a:tr>
              <a:tr h="2223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6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Udrożnienie i przywrócenie funkcjonalności cieków na terenie gminy Skoroszyce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332 000,00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1409154452"/>
                  </a:ext>
                </a:extLst>
              </a:tr>
              <a:tr h="2223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7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Udrożnienie i przywrócenie funkcjonalności cieków na terenie gminy Paczków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140 000,00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1664857631"/>
                  </a:ext>
                </a:extLst>
              </a:tr>
              <a:tr h="2223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8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Udrożnienie i przywrócenie funkcjonalności cieków na terenie gminy Nysa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490 000,00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2602495570"/>
                  </a:ext>
                </a:extLst>
              </a:tr>
              <a:tr h="2223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9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Udrożnienie i przywrócenie funkcjonalności cieków na terenie gminy Otmuchów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nyski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230 000,00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2807917782"/>
                  </a:ext>
                </a:extLst>
              </a:tr>
              <a:tr h="2223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10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Udrożnienie i przywrócenie funkcjonalności cieków na terenie gminy Lewin Brzeski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brzeski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140 000,00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3225098916"/>
                  </a:ext>
                </a:extLst>
              </a:tr>
              <a:tr h="2223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11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Udrożnienie i przywrócenie funkcjonalności cieków na terenie gminy Niemodlin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opolski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140 000,00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1113410646"/>
                  </a:ext>
                </a:extLst>
              </a:tr>
              <a:tr h="2223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12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Udrożnienie i przywrócenie funkcjonalności cieków na terenie gminy Tułowice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opolski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130 000,00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4118632604"/>
                  </a:ext>
                </a:extLst>
              </a:tr>
              <a:tr h="2223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13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Udrożnienie i przywrócenie funkcjonalności cieków na terenie gminy Głuchołazy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>
                          <a:effectLst/>
                          <a:latin typeface="+mn-lt"/>
                        </a:rPr>
                        <a:t>nyski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050" u="none" strike="noStrike" dirty="0">
                          <a:effectLst/>
                          <a:latin typeface="+mn-lt"/>
                        </a:rPr>
                        <a:t>993 000,00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ctr"/>
                </a:tc>
                <a:extLst>
                  <a:ext uri="{0D108BD9-81ED-4DB2-BD59-A6C34878D82A}">
                    <a16:rowId xmlns:a16="http://schemas.microsoft.com/office/drawing/2014/main" val="3158303742"/>
                  </a:ext>
                </a:extLst>
              </a:tr>
              <a:tr h="1111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suma</a:t>
                      </a:r>
                    </a:p>
                  </a:txBody>
                  <a:tcPr marL="4632" marR="4632" marT="463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effectLst/>
                          <a:latin typeface="+mn-lt"/>
                        </a:rPr>
                        <a:t>4 600 000,00 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32" marR="4632" marT="4632" marB="0" anchor="b"/>
                </a:tc>
                <a:extLst>
                  <a:ext uri="{0D108BD9-81ED-4DB2-BD59-A6C34878D82A}">
                    <a16:rowId xmlns:a16="http://schemas.microsoft.com/office/drawing/2014/main" val="2610375443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C32E9B49-A946-426B-7A37-FD6A5CEFD4FB}"/>
              </a:ext>
            </a:extLst>
          </p:cNvPr>
          <p:cNvSpPr txBox="1"/>
          <p:nvPr/>
        </p:nvSpPr>
        <p:spPr>
          <a:xfrm>
            <a:off x="0" y="830359"/>
            <a:ext cx="6645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None/>
            </a:pPr>
            <a:r>
              <a:rPr lang="pl-PL" sz="1400" b="1" u="none" strike="noStrike" dirty="0">
                <a:effectLst/>
                <a:latin typeface="+mn-lt"/>
              </a:rPr>
              <a:t>Udrożnienie i odbudowa rzek i cieków w administracji NW Otmuchów Etap I</a:t>
            </a:r>
            <a:endParaRPr lang="pl-PL" sz="1400" b="1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97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2F4FD-5B2E-80A7-FBB7-E678A1E3C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B353130-3096-D9D6-19F9-3A39D5BE8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757908"/>
              </p:ext>
            </p:extLst>
          </p:nvPr>
        </p:nvGraphicFramePr>
        <p:xfrm>
          <a:off x="1319419" y="903633"/>
          <a:ext cx="6810789" cy="1440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5082">
                  <a:extLst>
                    <a:ext uri="{9D8B030D-6E8A-4147-A177-3AD203B41FA5}">
                      <a16:colId xmlns:a16="http://schemas.microsoft.com/office/drawing/2014/main" val="3447991503"/>
                    </a:ext>
                  </a:extLst>
                </a:gridCol>
                <a:gridCol w="1396668">
                  <a:extLst>
                    <a:ext uri="{9D8B030D-6E8A-4147-A177-3AD203B41FA5}">
                      <a16:colId xmlns:a16="http://schemas.microsoft.com/office/drawing/2014/main" val="2681140971"/>
                    </a:ext>
                  </a:extLst>
                </a:gridCol>
                <a:gridCol w="1123194">
                  <a:extLst>
                    <a:ext uri="{9D8B030D-6E8A-4147-A177-3AD203B41FA5}">
                      <a16:colId xmlns:a16="http://schemas.microsoft.com/office/drawing/2014/main" val="343723214"/>
                    </a:ext>
                  </a:extLst>
                </a:gridCol>
                <a:gridCol w="1547934">
                  <a:extLst>
                    <a:ext uri="{9D8B030D-6E8A-4147-A177-3AD203B41FA5}">
                      <a16:colId xmlns:a16="http://schemas.microsoft.com/office/drawing/2014/main" val="4207876866"/>
                    </a:ext>
                  </a:extLst>
                </a:gridCol>
                <a:gridCol w="1074130">
                  <a:extLst>
                    <a:ext uri="{9D8B030D-6E8A-4147-A177-3AD203B41FA5}">
                      <a16:colId xmlns:a16="http://schemas.microsoft.com/office/drawing/2014/main" val="779866200"/>
                    </a:ext>
                  </a:extLst>
                </a:gridCol>
                <a:gridCol w="1043781">
                  <a:extLst>
                    <a:ext uri="{9D8B030D-6E8A-4147-A177-3AD203B41FA5}">
                      <a16:colId xmlns:a16="http://schemas.microsoft.com/office/drawing/2014/main" val="3017897775"/>
                    </a:ext>
                  </a:extLst>
                </a:gridCol>
              </a:tblGrid>
              <a:tr h="228600">
                <a:tc gridSpan="6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Zadania nakazowe w Programie utrzymania _ zrealizowane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971688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Rok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 Łączna wartość zadań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opolskie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dolnośląskie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lubuskie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wielkopolskie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88459231"/>
                  </a:ext>
                </a:extLst>
              </a:tr>
              <a:tr h="1870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2024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13 717 708,00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10 596 037,00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3 121 671,00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                                    -  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267744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2025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16 235 937,00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7 428 925,00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5 022 267,00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3 784 745,00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                                    -  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902251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2026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14 070 867,00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                                        -  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14 070 867,00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                  -  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4406796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1C10E1F-FF04-CEFD-A5A3-BF00AC61F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606067"/>
              </p:ext>
            </p:extLst>
          </p:nvPr>
        </p:nvGraphicFramePr>
        <p:xfrm>
          <a:off x="1319418" y="2433638"/>
          <a:ext cx="6810789" cy="2654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8652">
                  <a:extLst>
                    <a:ext uri="{9D8B030D-6E8A-4147-A177-3AD203B41FA5}">
                      <a16:colId xmlns:a16="http://schemas.microsoft.com/office/drawing/2014/main" val="215661588"/>
                    </a:ext>
                  </a:extLst>
                </a:gridCol>
                <a:gridCol w="3647738">
                  <a:extLst>
                    <a:ext uri="{9D8B030D-6E8A-4147-A177-3AD203B41FA5}">
                      <a16:colId xmlns:a16="http://schemas.microsoft.com/office/drawing/2014/main" val="3455902769"/>
                    </a:ext>
                  </a:extLst>
                </a:gridCol>
                <a:gridCol w="1263926">
                  <a:extLst>
                    <a:ext uri="{9D8B030D-6E8A-4147-A177-3AD203B41FA5}">
                      <a16:colId xmlns:a16="http://schemas.microsoft.com/office/drawing/2014/main" val="2287770750"/>
                    </a:ext>
                  </a:extLst>
                </a:gridCol>
                <a:gridCol w="1270473">
                  <a:extLst>
                    <a:ext uri="{9D8B030D-6E8A-4147-A177-3AD203B41FA5}">
                      <a16:colId xmlns:a16="http://schemas.microsoft.com/office/drawing/2014/main" val="145801723"/>
                    </a:ext>
                  </a:extLst>
                </a:gridCol>
              </a:tblGrid>
              <a:tr h="358676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effectLst/>
                        </a:rPr>
                        <a:t>Zadania nakazowe woj. opolskie w Programie utrzymania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142375"/>
                  </a:ext>
                </a:extLst>
              </a:tr>
              <a:tr h="17993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Rok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 nazwa zadania  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 wartość zadania 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 status zadania 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1839473132"/>
                  </a:ext>
                </a:extLst>
              </a:tr>
              <a:tr h="40659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2024-2025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Remont skarpy odwodnej Zbiornika Wodnego Otmuchów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ctr"/>
                </a:tc>
                <a:tc>
                  <a:txBody>
                    <a:bodyPr/>
                    <a:lstStyle/>
                    <a:p>
                      <a:pPr algn="ctr" defTabSz="179388" fontAlgn="ctr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6 938 525,74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 zakończone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4021107193"/>
                  </a:ext>
                </a:extLst>
              </a:tr>
              <a:tr h="55592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2024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Remont stopnia rzeki Białej Głuchołaskiej w km 16+283  w miejscowości Bodzanów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392 818,61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zakończone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615099240"/>
                  </a:ext>
                </a:extLst>
              </a:tr>
              <a:tr h="55592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2024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Ekspertyza zniszczonego stopnia w km 10+352 na rz. Biała Głuchołaska zgodnie z decyzją WINB Opole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202 876,20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zakończone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485524274"/>
                  </a:ext>
                </a:extLst>
              </a:tr>
              <a:tr h="59710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2025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100" u="none" strike="noStrike">
                          <a:effectLst/>
                        </a:rPr>
                        <a:t>Ekspertyzy wałów przeciwpowodziowych objętych decyzjami WINB na terenie ZZ Nysa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                 490 742,00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u="none" strike="noStrike" dirty="0">
                          <a:effectLst/>
                        </a:rPr>
                        <a:t> zakończone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979134146"/>
                  </a:ext>
                </a:extLst>
              </a:tr>
            </a:tbl>
          </a:graphicData>
        </a:graphic>
      </p:graphicFrame>
      <p:sp>
        <p:nvSpPr>
          <p:cNvPr id="4" name="Tytuł 1">
            <a:extLst>
              <a:ext uri="{FF2B5EF4-FFF2-40B4-BE49-F238E27FC236}">
                <a16:creationId xmlns:a16="http://schemas.microsoft.com/office/drawing/2014/main" id="{4718E9FD-17BC-CFB3-C302-C99C75307EF2}"/>
              </a:ext>
            </a:extLst>
          </p:cNvPr>
          <p:cNvSpPr txBox="1">
            <a:spLocks/>
          </p:cNvSpPr>
          <p:nvPr/>
        </p:nvSpPr>
        <p:spPr>
          <a:xfrm>
            <a:off x="2660682" y="337796"/>
            <a:ext cx="6754988" cy="7190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Usuwanie szkód po </a:t>
            </a:r>
            <a:r>
              <a:rPr lang="pl-PL" sz="1600" b="1" dirty="0" err="1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powodzi_Decyzje</a:t>
            </a:r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nakazowe WINB</a:t>
            </a:r>
          </a:p>
        </p:txBody>
      </p:sp>
    </p:spTree>
    <p:extLst>
      <p:ext uri="{BB962C8B-B14F-4D97-AF65-F5344CB8AC3E}">
        <p14:creationId xmlns:p14="http://schemas.microsoft.com/office/powerpoint/2010/main" val="39942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65EC6-A373-F966-88CD-62C93CE3D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F916BB0D-76DB-3F22-B2EC-BF1B80216E2D}"/>
              </a:ext>
            </a:extLst>
          </p:cNvPr>
          <p:cNvSpPr txBox="1"/>
          <p:nvPr/>
        </p:nvSpPr>
        <p:spPr>
          <a:xfrm>
            <a:off x="2743200" y="115452"/>
            <a:ext cx="6725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Budowa zbiornika Ścinawa na rzece Ścinawa Niemodlińska </a:t>
            </a:r>
            <a:b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w m. Piorunkowice,  gm. Korfantów i Prudnik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029CC33-0A13-4C05-C1C3-508D0E886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005253"/>
              </p:ext>
            </p:extLst>
          </p:nvPr>
        </p:nvGraphicFramePr>
        <p:xfrm>
          <a:off x="381828" y="1331402"/>
          <a:ext cx="8380343" cy="31812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80343">
                  <a:extLst>
                    <a:ext uri="{9D8B030D-6E8A-4147-A177-3AD203B41FA5}">
                      <a16:colId xmlns:a16="http://schemas.microsoft.com/office/drawing/2014/main" val="220948480"/>
                    </a:ext>
                  </a:extLst>
                </a:gridCol>
              </a:tblGrid>
              <a:tr h="23105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pl-PL" sz="11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Zadanie ujęte zostało w następujących dokumentach:</a:t>
                      </a:r>
                    </a:p>
                    <a:p>
                      <a:pPr marL="171450" lvl="0" indent="-17145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Ustawie z dnia 13 lipca 2023 r. o rewitalizacji rzeki Odry,</a:t>
                      </a:r>
                    </a:p>
                    <a:p>
                      <a:pPr marL="171450" lvl="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Programie przeciwdziałania skutkom suszy, załącznik nr 3, poz. 177,</a:t>
                      </a:r>
                    </a:p>
                    <a:p>
                      <a:pPr marL="171450" lvl="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Programie przeciwdziałania niedoborowi wody, załącznik nr 4, poz. 376.</a:t>
                      </a:r>
                    </a:p>
                    <a:p>
                      <a:pPr marL="171450" lvl="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Studium Ochrony Przed Powodzią Zlewni Rzeki Nysy Kłodzkiej Poniżej Wodowskazu </a:t>
                      </a:r>
                      <a:r>
                        <a:rPr lang="pl-PL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Bardo</a:t>
                      </a: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Koncepcje zabezpieczenia przed powodzią dolin  rzek: Nysa Kłodzka, Biała Głuchołaska, Ścinawa Niemodlińska, Budzówka_2007,</a:t>
                      </a:r>
                    </a:p>
                    <a:p>
                      <a:pPr marL="171450" lvl="0" indent="-1714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 redukcji ryzyka powodziowego  w zlewni Nysy Kłodzkiej_2025</a:t>
                      </a:r>
                    </a:p>
                    <a:p>
                      <a:pPr marL="171450" lvl="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endParaRPr lang="pl-PL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pl-PL" sz="11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Ponadto zadanie znajduje się w dokumentach planistycznych jednostek samorządów terytorialnych:  </a:t>
                      </a:r>
                    </a:p>
                    <a:p>
                      <a:pPr marL="171450" lvl="0" indent="-17145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 zagospodarowania przestrzennego województwa opolskiego, </a:t>
                      </a:r>
                    </a:p>
                    <a:p>
                      <a:pPr marL="171450" lvl="0" indent="-17145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 zagospodarowania przestrzennego gminy Korfantów </a:t>
                      </a:r>
                    </a:p>
                    <a:p>
                      <a:pPr marL="171450" lvl="0" indent="-17145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Studium uwarunkowań i kierunków zagospodarowania przestrzennego gminy Prudnik i Zintegrowanej strategii rozwoju obszarów wiejskich gminy Korfantów i Prudnik.</a:t>
                      </a:r>
                    </a:p>
                  </a:txBody>
                  <a:tcPr marL="89535" marR="8953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205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26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D21D4-BF03-AE42-57BD-76996E9A3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F7ED330B-23C2-C26E-B9B0-088B6D02D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101053"/>
              </p:ext>
            </p:extLst>
          </p:nvPr>
        </p:nvGraphicFramePr>
        <p:xfrm>
          <a:off x="76022" y="1041654"/>
          <a:ext cx="8850086" cy="17237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50086">
                  <a:extLst>
                    <a:ext uri="{9D8B030D-6E8A-4147-A177-3AD203B41FA5}">
                      <a16:colId xmlns:a16="http://schemas.microsoft.com/office/drawing/2014/main" val="2911818391"/>
                    </a:ext>
                  </a:extLst>
                </a:gridCol>
              </a:tblGrid>
              <a:tr h="962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  <a:tabLst>
                          <a:tab pos="2466975" algn="l"/>
                        </a:tabLst>
                      </a:pPr>
                      <a:r>
                        <a:rPr lang="pl-PL" sz="1100" b="1" u="sng" dirty="0">
                          <a:effectLst/>
                        </a:rPr>
                        <a:t>PPI nr Id </a:t>
                      </a:r>
                      <a:r>
                        <a:rPr lang="pl-PL" sz="1100" b="1" dirty="0">
                          <a:effectLst/>
                        </a:rPr>
                        <a:t>1141</a:t>
                      </a:r>
                      <a:endParaRPr lang="pl-PL" sz="12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  <a:tabLst>
                          <a:tab pos="2466975" algn="l"/>
                        </a:tabLst>
                      </a:pPr>
                      <a:r>
                        <a:rPr lang="pl-PL" sz="1100" u="sng" dirty="0">
                          <a:effectLst/>
                        </a:rPr>
                        <a:t>Zakres inwestycji:</a:t>
                      </a:r>
                      <a:r>
                        <a:rPr lang="pl-PL" sz="1100" dirty="0">
                          <a:effectLst/>
                        </a:rPr>
                        <a:t> opracowanie dokumentacji projektowej wraz z uzyskaniem decyzji administracyjnych; regulacja spraw własnościowych; pełnienie nadzorów oraz wykonanie robót budowlanych polegających na budowie </a:t>
                      </a:r>
                      <a:r>
                        <a:rPr lang="pl-PL" sz="1100" b="1" dirty="0">
                          <a:effectLst/>
                        </a:rPr>
                        <a:t>zbiornika wielofunkcyjnego </a:t>
                      </a:r>
                      <a:r>
                        <a:rPr lang="pl-PL" sz="1100" dirty="0">
                          <a:effectLst/>
                        </a:rPr>
                        <a:t>na rz. Ścinawa Niemodlińska w km 50+000 </a:t>
                      </a:r>
                      <a:br>
                        <a:rPr lang="pl-PL" sz="1100" dirty="0">
                          <a:effectLst/>
                        </a:rPr>
                      </a:br>
                      <a:r>
                        <a:rPr lang="pl-PL" sz="1100" dirty="0">
                          <a:effectLst/>
                        </a:rPr>
                        <a:t>na prawostronnym dopływie rz. Nysa Kłodzka.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buNone/>
                        <a:tabLst>
                          <a:tab pos="2466975" algn="l"/>
                        </a:tabLst>
                      </a:pPr>
                      <a:endParaRPr lang="pl-PL" sz="110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  <a:tabLst>
                          <a:tab pos="2466975" algn="l"/>
                        </a:tabLst>
                      </a:pPr>
                      <a:r>
                        <a:rPr lang="pl-PL" sz="11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Szacowana wartość inwestycji wg. PPI  180 000 000,00 zł,</a:t>
                      </a:r>
                    </a:p>
                    <a:p>
                      <a:pPr algn="just">
                        <a:lnSpc>
                          <a:spcPct val="115000"/>
                        </a:lnSpc>
                        <a:buNone/>
                        <a:tabLst>
                          <a:tab pos="2466975" algn="l"/>
                        </a:tabLst>
                      </a:pPr>
                      <a:r>
                        <a:rPr lang="pl-PL" sz="11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tym, m.in.: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  <a:tabLst>
                          <a:tab pos="2466975" algn="l"/>
                        </a:tabLst>
                      </a:pPr>
                      <a:r>
                        <a:rPr lang="pl-PL" sz="11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opracowanie dokumentacji projektowej 5-10 mln zł,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  <a:tabLst>
                          <a:tab pos="2466975" algn="l"/>
                        </a:tabLst>
                      </a:pPr>
                      <a:r>
                        <a:rPr lang="pl-PL" sz="11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regulacja spraw własnościowych 5 mln zł.</a:t>
                      </a:r>
                    </a:p>
                  </a:txBody>
                  <a:tcPr marL="89535" marR="8953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176514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A7F9E16F-57B5-06B3-37E9-9301A2D068EF}"/>
              </a:ext>
            </a:extLst>
          </p:cNvPr>
          <p:cNvSpPr txBox="1"/>
          <p:nvPr/>
        </p:nvSpPr>
        <p:spPr>
          <a:xfrm>
            <a:off x="2743200" y="115452"/>
            <a:ext cx="6725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Budowa zbiornika Ścinawa na rzece Ścinawa Niemodlińska </a:t>
            </a:r>
            <a:b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pl-PL" sz="1600" b="1" dirty="0"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w m. Piorunkowice,  gm. Korfantów i Prudnik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1D7697C-F8C7-19A9-5802-9AD392135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53885"/>
              </p:ext>
            </p:extLst>
          </p:nvPr>
        </p:nvGraphicFramePr>
        <p:xfrm>
          <a:off x="214816" y="3029249"/>
          <a:ext cx="8779683" cy="153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79683">
                  <a:extLst>
                    <a:ext uri="{9D8B030D-6E8A-4147-A177-3AD203B41FA5}">
                      <a16:colId xmlns:a16="http://schemas.microsoft.com/office/drawing/2014/main" val="16823258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pl-PL" sz="1100" u="sng" dirty="0">
                          <a:effectLst/>
                        </a:rPr>
                        <a:t>Parametry techniczne zbiornika (koncepcja 2024):</a:t>
                      </a:r>
                      <a:endParaRPr lang="pl-PL" sz="1200" u="sng" dirty="0">
                        <a:effectLst/>
                      </a:endParaRPr>
                    </a:p>
                    <a:p>
                      <a:pPr marL="179388" lvl="0" indent="-179388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powierzchnia zlewni przekroczy w przekroju zapory A=62,5 km</a:t>
                      </a:r>
                      <a:r>
                        <a:rPr lang="pl-PL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179388" lvl="0" indent="-179388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rzędna NPP – 239,80 m n.p.m.,</a:t>
                      </a:r>
                    </a:p>
                    <a:p>
                      <a:pPr marL="179388" lvl="0" indent="-179388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l-PL" sz="1100" dirty="0">
                          <a:effectLst/>
                        </a:rPr>
                        <a:t>rzędna MaxPP – 240,30 m n.p.m.,</a:t>
                      </a:r>
                      <a:endParaRPr lang="pl-PL" sz="1200" dirty="0">
                        <a:effectLst/>
                      </a:endParaRPr>
                    </a:p>
                    <a:p>
                      <a:pPr marL="179388" lvl="0" indent="-179388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l-PL" sz="1100" dirty="0">
                          <a:effectLst/>
                        </a:rPr>
                        <a:t>pow. zalewu przy NPP – 88 ha,</a:t>
                      </a:r>
                      <a:endParaRPr lang="pl-PL" sz="1200" dirty="0">
                        <a:effectLst/>
                      </a:endParaRPr>
                    </a:p>
                    <a:p>
                      <a:pPr marL="179388" lvl="0" indent="-179388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l-PL" sz="1100" dirty="0">
                          <a:effectLst/>
                        </a:rPr>
                        <a:t>objętość NPP – 1 700 000 m</a:t>
                      </a:r>
                      <a:r>
                        <a:rPr lang="pl-PL" sz="1100" baseline="30000" dirty="0">
                          <a:effectLst/>
                        </a:rPr>
                        <a:t>3</a:t>
                      </a:r>
                      <a:r>
                        <a:rPr lang="pl-PL" sz="1100" dirty="0">
                          <a:effectLst/>
                        </a:rPr>
                        <a:t>,</a:t>
                      </a:r>
                      <a:endParaRPr lang="pl-PL" sz="1200" dirty="0">
                        <a:effectLst/>
                      </a:endParaRPr>
                    </a:p>
                    <a:p>
                      <a:pPr marL="179388" lvl="0" indent="-179388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l-PL" sz="1100" dirty="0">
                          <a:effectLst/>
                        </a:rPr>
                        <a:t>średnia głębokość – 1,9 m,</a:t>
                      </a:r>
                    </a:p>
                    <a:p>
                      <a:pPr marL="179388" lvl="0" indent="-179388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wysokość piętrzenia </a:t>
                      </a:r>
                      <a:r>
                        <a:rPr lang="pl-PL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hnorm</a:t>
                      </a: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10,5 m</a:t>
                      </a:r>
                    </a:p>
                  </a:txBody>
                  <a:tcPr marL="89535" marR="8953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012181"/>
                  </a:ext>
                </a:extLst>
              </a:tr>
            </a:tbl>
          </a:graphicData>
        </a:graphic>
      </p:graphicFrame>
      <p:pic>
        <p:nvPicPr>
          <p:cNvPr id="2050" name="Picture 2" descr="We wrześniu 2024 roku rzeka Ścinawa Niemodlińska sama...">
            <a:extLst>
              <a:ext uri="{FF2B5EF4-FFF2-40B4-BE49-F238E27FC236}">
                <a16:creationId xmlns:a16="http://schemas.microsoft.com/office/drawing/2014/main" id="{722E62C0-FE6E-E6D2-873C-B7AB198B5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293" y="1770137"/>
            <a:ext cx="4855206" cy="313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B68F6E8-C166-106B-33E1-5020F5B147C0}"/>
              </a:ext>
            </a:extLst>
          </p:cNvPr>
          <p:cNvSpPr txBox="1"/>
          <p:nvPr/>
        </p:nvSpPr>
        <p:spPr>
          <a:xfrm>
            <a:off x="4041322" y="4903458"/>
            <a:ext cx="2359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Wrzesień 2024 Źródło: https://nto.pl/</a:t>
            </a:r>
          </a:p>
        </p:txBody>
      </p:sp>
    </p:spTree>
    <p:extLst>
      <p:ext uri="{BB962C8B-B14F-4D97-AF65-F5344CB8AC3E}">
        <p14:creationId xmlns:p14="http://schemas.microsoft.com/office/powerpoint/2010/main" val="133625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otyw Wody Polski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645bbb-d499-4e91-9774-77a7894ecb20">
      <Terms xmlns="http://schemas.microsoft.com/office/infopath/2007/PartnerControls"/>
    </lcf76f155ced4ddcb4097134ff3c332f>
    <TaxCatchAll xmlns="7653bf04-2815-4aac-afbd-a953940faaa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5B50348A54464FBCD9642669CE61DF" ma:contentTypeVersion="14" ma:contentTypeDescription="Create a new document." ma:contentTypeScope="" ma:versionID="6d1d37019b5aecd24a116a372124edfb">
  <xsd:schema xmlns:xsd="http://www.w3.org/2001/XMLSchema" xmlns:xs="http://www.w3.org/2001/XMLSchema" xmlns:p="http://schemas.microsoft.com/office/2006/metadata/properties" xmlns:ns2="3b645bbb-d499-4e91-9774-77a7894ecb20" xmlns:ns3="7653bf04-2815-4aac-afbd-a953940faaa6" targetNamespace="http://schemas.microsoft.com/office/2006/metadata/properties" ma:root="true" ma:fieldsID="c67940b241f3e01ce863ef73ef5e9519" ns2:_="" ns3:_="">
    <xsd:import namespace="3b645bbb-d499-4e91-9774-77a7894ecb20"/>
    <xsd:import namespace="7653bf04-2815-4aac-afbd-a953940faa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45bbb-d499-4e91-9774-77a7894ec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d2d6c92-dc38-44ca-b8aa-d648f22223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53bf04-2815-4aac-afbd-a953940faaa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c8b1a88-0c34-4938-8da6-11b53250c0db}" ma:internalName="TaxCatchAll" ma:showField="CatchAllData" ma:web="7653bf04-2815-4aac-afbd-a953940faa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62741E-079F-42E4-B0DF-7B90407D04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DCB300-2A99-4198-82E7-C08AD81755BC}">
  <ds:schemaRefs>
    <ds:schemaRef ds:uri="3b645bbb-d499-4e91-9774-77a7894ecb20"/>
    <ds:schemaRef ds:uri="7653bf04-2815-4aac-afbd-a953940faa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D285587-6A73-471F-BDFE-20629D0043DD}">
  <ds:schemaRefs>
    <ds:schemaRef ds:uri="3b645bbb-d499-4e91-9774-77a7894ecb20"/>
    <ds:schemaRef ds:uri="7653bf04-2815-4aac-afbd-a953940faa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1568</Words>
  <Application>Microsoft Office PowerPoint</Application>
  <PresentationFormat>Pokaz na ekranie (16:9)</PresentationFormat>
  <Paragraphs>390</Paragraphs>
  <Slides>11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9" baseType="lpstr">
      <vt:lpstr>Aptos</vt:lpstr>
      <vt:lpstr>Aptos Narrow</vt:lpstr>
      <vt:lpstr>Arial</vt:lpstr>
      <vt:lpstr>Calibri</vt:lpstr>
      <vt:lpstr>Symbol</vt:lpstr>
      <vt:lpstr>Times New Roman</vt:lpstr>
      <vt:lpstr>Wingdings</vt:lpstr>
      <vt:lpstr>Motyw Wody Polskie</vt:lpstr>
      <vt:lpstr>Działania PGW WP podejmowane po powodzi z września 2024 r.  Budowa zbiornika Ścinawa na rzece Ścinawa Niemodlińska  w m. Piorunkowice,  gm. Korfantów i Prudnik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Kamil Maćkowski</dc:creator>
  <cp:lastModifiedBy>Jacek Drabiński (RZGW Wrocław)</cp:lastModifiedBy>
  <cp:revision>13</cp:revision>
  <cp:lastPrinted>2019-09-10T09:10:47Z</cp:lastPrinted>
  <dcterms:created xsi:type="dcterms:W3CDTF">2019-03-04T07:13:33Z</dcterms:created>
  <dcterms:modified xsi:type="dcterms:W3CDTF">2026-03-18T10:09:10Z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0x0101002F5B50348A54464FBCD9642669CE61DF</vt:lpwstr>
  </property>
  <property fmtid="{D5CDD505-2E9C-101B-9397-08002B2CF9AE}" pid="3" name="MediaServiceImageTags">
    <vt:lpwstr/>
  </property>
</Properties>
</file>